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4" r:id="rId2"/>
    <p:sldId id="302" r:id="rId3"/>
    <p:sldId id="337" r:id="rId4"/>
    <p:sldId id="335" r:id="rId5"/>
    <p:sldId id="323" r:id="rId6"/>
    <p:sldId id="325" r:id="rId7"/>
    <p:sldId id="326" r:id="rId8"/>
    <p:sldId id="328" r:id="rId9"/>
    <p:sldId id="33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4" r:id="rId25"/>
    <p:sldId id="365" r:id="rId26"/>
    <p:sldId id="363" r:id="rId27"/>
  </p:sldIdLst>
  <p:sldSz cx="24384000" cy="13716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6B531"/>
    <a:srgbClr val="CFDFE9"/>
    <a:srgbClr val="99FFCC"/>
    <a:srgbClr val="92D050"/>
    <a:srgbClr val="72D35B"/>
    <a:srgbClr val="87C5EB"/>
    <a:srgbClr val="6CA52D"/>
    <a:srgbClr val="78A4DE"/>
    <a:srgbClr val="357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06" autoAdjust="0"/>
    <p:restoredTop sz="94400" autoAdjust="0"/>
  </p:normalViewPr>
  <p:slideViewPr>
    <p:cSldViewPr>
      <p:cViewPr varScale="1">
        <p:scale>
          <a:sx n="35" d="100"/>
          <a:sy n="35" d="100"/>
        </p:scale>
        <p:origin x="102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0BB85-C350-4A96-8BE6-E505096A51EB}" type="doc">
      <dgm:prSet loTypeId="urn:microsoft.com/office/officeart/2005/8/layout/pyramid1" loCatId="pyramid" qsTypeId="urn:microsoft.com/office/officeart/2005/8/quickstyle/simple1" qsCatId="simple" csTypeId="urn:microsoft.com/office/officeart/2005/8/colors/accent3_3" csCatId="accent3" phldr="1"/>
      <dgm:spPr/>
    </dgm:pt>
    <dgm:pt modelId="{493EDDD0-2336-471C-B9A3-9DF6CD19E5A3}">
      <dgm:prSet phldrT="[Текст]"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A17C2ECD-80AB-425B-B9A6-5B88C31BEB03}" type="parTrans" cxnId="{BBF4E46E-D189-46B6-8AD0-114A9400A4D8}">
      <dgm:prSet/>
      <dgm:spPr/>
      <dgm:t>
        <a:bodyPr/>
        <a:lstStyle/>
        <a:p>
          <a:endParaRPr lang="ru-RU"/>
        </a:p>
      </dgm:t>
    </dgm:pt>
    <dgm:pt modelId="{4FD5C09E-76A9-4926-B2FA-3D0BA9A37B6B}" type="sibTrans" cxnId="{BBF4E46E-D189-46B6-8AD0-114A9400A4D8}">
      <dgm:prSet/>
      <dgm:spPr/>
      <dgm:t>
        <a:bodyPr/>
        <a:lstStyle/>
        <a:p>
          <a:endParaRPr lang="ru-RU"/>
        </a:p>
      </dgm:t>
    </dgm:pt>
    <dgm:pt modelId="{0012087D-7B47-40A4-BCCC-CAED7A127425}">
      <dgm:prSet phldrT="[Текст]"/>
      <dgm:spPr/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D073591D-044D-42F7-A347-829848A5346D}" type="sibTrans" cxnId="{78B1298D-B2D9-4982-9669-858B6C3D678C}">
      <dgm:prSet/>
      <dgm:spPr/>
      <dgm:t>
        <a:bodyPr/>
        <a:lstStyle/>
        <a:p>
          <a:endParaRPr lang="ru-RU"/>
        </a:p>
      </dgm:t>
    </dgm:pt>
    <dgm:pt modelId="{C9EF76C9-B56B-44E3-A18D-CAED87B89CC4}" type="parTrans" cxnId="{78B1298D-B2D9-4982-9669-858B6C3D678C}">
      <dgm:prSet/>
      <dgm:spPr/>
      <dgm:t>
        <a:bodyPr/>
        <a:lstStyle/>
        <a:p>
          <a:endParaRPr lang="ru-RU"/>
        </a:p>
      </dgm:t>
    </dgm:pt>
    <dgm:pt modelId="{8DED0833-72D4-4E48-A69B-0B78864B045A}">
      <dgm:prSet phldrT="[Текст]"/>
      <dgm:spPr/>
      <dgm:t>
        <a:bodyPr/>
        <a:lstStyle/>
        <a:p>
          <a:r>
            <a:rPr lang="ru-RU" dirty="0" smtClean="0"/>
            <a:t>         .</a:t>
          </a:r>
          <a:endParaRPr lang="ru-RU" dirty="0"/>
        </a:p>
      </dgm:t>
    </dgm:pt>
    <dgm:pt modelId="{6E4C54EE-A1BD-4FB0-A9F1-4636F2EA50D0}" type="sibTrans" cxnId="{10800340-8F27-4AAB-8878-CA88A6878E02}">
      <dgm:prSet/>
      <dgm:spPr/>
      <dgm:t>
        <a:bodyPr/>
        <a:lstStyle/>
        <a:p>
          <a:endParaRPr lang="ru-RU"/>
        </a:p>
      </dgm:t>
    </dgm:pt>
    <dgm:pt modelId="{4113BF43-6EA6-4C27-A89A-45BE741D3A41}" type="parTrans" cxnId="{10800340-8F27-4AAB-8878-CA88A6878E02}">
      <dgm:prSet/>
      <dgm:spPr/>
      <dgm:t>
        <a:bodyPr/>
        <a:lstStyle/>
        <a:p>
          <a:endParaRPr lang="ru-RU"/>
        </a:p>
      </dgm:t>
    </dgm:pt>
    <dgm:pt modelId="{739C7599-C1D0-43E6-AD5C-8EE06CF1CDF8}" type="pres">
      <dgm:prSet presAssocID="{EE00BB85-C350-4A96-8BE6-E505096A51EB}" presName="Name0" presStyleCnt="0">
        <dgm:presLayoutVars>
          <dgm:dir/>
          <dgm:animLvl val="lvl"/>
          <dgm:resizeHandles val="exact"/>
        </dgm:presLayoutVars>
      </dgm:prSet>
      <dgm:spPr/>
    </dgm:pt>
    <dgm:pt modelId="{91C582C0-3347-49E0-8CA5-463C59F9B043}" type="pres">
      <dgm:prSet presAssocID="{0012087D-7B47-40A4-BCCC-CAED7A127425}" presName="Name8" presStyleCnt="0"/>
      <dgm:spPr/>
    </dgm:pt>
    <dgm:pt modelId="{C8781649-D508-429A-A8ED-BB9921290D8A}" type="pres">
      <dgm:prSet presAssocID="{0012087D-7B47-40A4-BCCC-CAED7A127425}" presName="level" presStyleLbl="node1" presStyleIdx="0" presStyleCnt="3" custLinFactNeighborX="1056" custLinFactNeighborY="-5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6AD19-3B69-4C8A-AD5E-E2B3B8014B4E}" type="pres">
      <dgm:prSet presAssocID="{0012087D-7B47-40A4-BCCC-CAED7A1274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00D82-3F8B-41B7-B43C-47C6986137F2}" type="pres">
      <dgm:prSet presAssocID="{8DED0833-72D4-4E48-A69B-0B78864B045A}" presName="Name8" presStyleCnt="0"/>
      <dgm:spPr/>
    </dgm:pt>
    <dgm:pt modelId="{E12A50B5-9931-4651-8A3B-B7D9565CF62A}" type="pres">
      <dgm:prSet presAssocID="{8DED0833-72D4-4E48-A69B-0B78864B045A}" presName="level" presStyleLbl="node1" presStyleIdx="1" presStyleCnt="3" custLinFactNeighborX="282" custLinFactNeighborY="-22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60C67-9F0E-426C-B5FD-F5E840BAD4B8}" type="pres">
      <dgm:prSet presAssocID="{8DED0833-72D4-4E48-A69B-0B78864B045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2122A-489D-4455-8D75-B04B2C35D569}" type="pres">
      <dgm:prSet presAssocID="{493EDDD0-2336-471C-B9A3-9DF6CD19E5A3}" presName="Name8" presStyleCnt="0"/>
      <dgm:spPr/>
    </dgm:pt>
    <dgm:pt modelId="{8A8A8772-16C5-4BC3-B218-62BA4994A832}" type="pres">
      <dgm:prSet presAssocID="{493EDDD0-2336-471C-B9A3-9DF6CD19E5A3}" presName="level" presStyleLbl="node1" presStyleIdx="2" presStyleCnt="3" custScaleY="100000" custLinFactNeighborY="-14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97D21-95D5-45F4-9BC2-54A1837B8F6D}" type="pres">
      <dgm:prSet presAssocID="{493EDDD0-2336-471C-B9A3-9DF6CD19E5A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ED12D0-88D0-4BFF-9AF3-F34F73CDA598}" type="presOf" srcId="{493EDDD0-2336-471C-B9A3-9DF6CD19E5A3}" destId="{A8C97D21-95D5-45F4-9BC2-54A1837B8F6D}" srcOrd="1" destOrd="0" presId="urn:microsoft.com/office/officeart/2005/8/layout/pyramid1"/>
    <dgm:cxn modelId="{C95104E0-B826-424C-B137-6B417B3E9DA4}" type="presOf" srcId="{493EDDD0-2336-471C-B9A3-9DF6CD19E5A3}" destId="{8A8A8772-16C5-4BC3-B218-62BA4994A832}" srcOrd="0" destOrd="0" presId="urn:microsoft.com/office/officeart/2005/8/layout/pyramid1"/>
    <dgm:cxn modelId="{10800340-8F27-4AAB-8878-CA88A6878E02}" srcId="{EE00BB85-C350-4A96-8BE6-E505096A51EB}" destId="{8DED0833-72D4-4E48-A69B-0B78864B045A}" srcOrd="1" destOrd="0" parTransId="{4113BF43-6EA6-4C27-A89A-45BE741D3A41}" sibTransId="{6E4C54EE-A1BD-4FB0-A9F1-4636F2EA50D0}"/>
    <dgm:cxn modelId="{E5B65C64-8C06-43CC-881E-FC7503666949}" type="presOf" srcId="{0012087D-7B47-40A4-BCCC-CAED7A127425}" destId="{C8781649-D508-429A-A8ED-BB9921290D8A}" srcOrd="0" destOrd="0" presId="urn:microsoft.com/office/officeart/2005/8/layout/pyramid1"/>
    <dgm:cxn modelId="{E0049DD9-059E-4245-B979-0AFA76399AA6}" type="presOf" srcId="{0012087D-7B47-40A4-BCCC-CAED7A127425}" destId="{D986AD19-3B69-4C8A-AD5E-E2B3B8014B4E}" srcOrd="1" destOrd="0" presId="urn:microsoft.com/office/officeart/2005/8/layout/pyramid1"/>
    <dgm:cxn modelId="{78B1298D-B2D9-4982-9669-858B6C3D678C}" srcId="{EE00BB85-C350-4A96-8BE6-E505096A51EB}" destId="{0012087D-7B47-40A4-BCCC-CAED7A127425}" srcOrd="0" destOrd="0" parTransId="{C9EF76C9-B56B-44E3-A18D-CAED87B89CC4}" sibTransId="{D073591D-044D-42F7-A347-829848A5346D}"/>
    <dgm:cxn modelId="{BBF4E46E-D189-46B6-8AD0-114A9400A4D8}" srcId="{EE00BB85-C350-4A96-8BE6-E505096A51EB}" destId="{493EDDD0-2336-471C-B9A3-9DF6CD19E5A3}" srcOrd="2" destOrd="0" parTransId="{A17C2ECD-80AB-425B-B9A6-5B88C31BEB03}" sibTransId="{4FD5C09E-76A9-4926-B2FA-3D0BA9A37B6B}"/>
    <dgm:cxn modelId="{EF3B52A0-61B3-46FA-932F-A2EA7618716B}" type="presOf" srcId="{EE00BB85-C350-4A96-8BE6-E505096A51EB}" destId="{739C7599-C1D0-43E6-AD5C-8EE06CF1CDF8}" srcOrd="0" destOrd="0" presId="urn:microsoft.com/office/officeart/2005/8/layout/pyramid1"/>
    <dgm:cxn modelId="{9685E90E-A8BC-4D43-A6E3-D5BA854A0818}" type="presOf" srcId="{8DED0833-72D4-4E48-A69B-0B78864B045A}" destId="{E12A50B5-9931-4651-8A3B-B7D9565CF62A}" srcOrd="0" destOrd="0" presId="urn:microsoft.com/office/officeart/2005/8/layout/pyramid1"/>
    <dgm:cxn modelId="{0D06CCE5-5C69-433C-B630-A442C273094D}" type="presOf" srcId="{8DED0833-72D4-4E48-A69B-0B78864B045A}" destId="{B7160C67-9F0E-426C-B5FD-F5E840BAD4B8}" srcOrd="1" destOrd="0" presId="urn:microsoft.com/office/officeart/2005/8/layout/pyramid1"/>
    <dgm:cxn modelId="{3961845B-CEEA-4611-948F-8489BD4CC072}" type="presParOf" srcId="{739C7599-C1D0-43E6-AD5C-8EE06CF1CDF8}" destId="{91C582C0-3347-49E0-8CA5-463C59F9B043}" srcOrd="0" destOrd="0" presId="urn:microsoft.com/office/officeart/2005/8/layout/pyramid1"/>
    <dgm:cxn modelId="{507BBEB6-E420-44E6-8FBF-37B7AFC330FA}" type="presParOf" srcId="{91C582C0-3347-49E0-8CA5-463C59F9B043}" destId="{C8781649-D508-429A-A8ED-BB9921290D8A}" srcOrd="0" destOrd="0" presId="urn:microsoft.com/office/officeart/2005/8/layout/pyramid1"/>
    <dgm:cxn modelId="{73B9BBB3-88C4-4E2B-94CB-B51294286528}" type="presParOf" srcId="{91C582C0-3347-49E0-8CA5-463C59F9B043}" destId="{D986AD19-3B69-4C8A-AD5E-E2B3B8014B4E}" srcOrd="1" destOrd="0" presId="urn:microsoft.com/office/officeart/2005/8/layout/pyramid1"/>
    <dgm:cxn modelId="{00966E8E-15A6-453E-8E75-2156BD3782A0}" type="presParOf" srcId="{739C7599-C1D0-43E6-AD5C-8EE06CF1CDF8}" destId="{08000D82-3F8B-41B7-B43C-47C6986137F2}" srcOrd="1" destOrd="0" presId="urn:microsoft.com/office/officeart/2005/8/layout/pyramid1"/>
    <dgm:cxn modelId="{0977086C-5E1E-4BE5-A186-A9536CB35CCC}" type="presParOf" srcId="{08000D82-3F8B-41B7-B43C-47C6986137F2}" destId="{E12A50B5-9931-4651-8A3B-B7D9565CF62A}" srcOrd="0" destOrd="0" presId="urn:microsoft.com/office/officeart/2005/8/layout/pyramid1"/>
    <dgm:cxn modelId="{ABACCB63-177C-4827-BBBC-DA9768A7E266}" type="presParOf" srcId="{08000D82-3F8B-41B7-B43C-47C6986137F2}" destId="{B7160C67-9F0E-426C-B5FD-F5E840BAD4B8}" srcOrd="1" destOrd="0" presId="urn:microsoft.com/office/officeart/2005/8/layout/pyramid1"/>
    <dgm:cxn modelId="{782ECAB1-E2ED-44FE-8275-A44D1911DEBB}" type="presParOf" srcId="{739C7599-C1D0-43E6-AD5C-8EE06CF1CDF8}" destId="{36F2122A-489D-4455-8D75-B04B2C35D569}" srcOrd="2" destOrd="0" presId="urn:microsoft.com/office/officeart/2005/8/layout/pyramid1"/>
    <dgm:cxn modelId="{C2A104ED-321A-42A9-BB79-AD723CA0C75B}" type="presParOf" srcId="{36F2122A-489D-4455-8D75-B04B2C35D569}" destId="{8A8A8772-16C5-4BC3-B218-62BA4994A832}" srcOrd="0" destOrd="0" presId="urn:microsoft.com/office/officeart/2005/8/layout/pyramid1"/>
    <dgm:cxn modelId="{B3765DA7-74D9-4518-A458-FE9D59724F3F}" type="presParOf" srcId="{36F2122A-489D-4455-8D75-B04B2C35D569}" destId="{A8C97D21-95D5-45F4-9BC2-54A1837B8F6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310D5B-3644-4D30-9B01-AE6EA9765377}" type="doc">
      <dgm:prSet loTypeId="urn:microsoft.com/office/officeart/2005/8/layout/vList2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2F19B596-8D77-4D5D-B878-03DEC75142E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+mj-lt"/>
            </a:rPr>
            <a:t>Установка приборов измерения расхода воды на границах зон водоснабжения и для учёта воды для крупных потребителей </a:t>
          </a:r>
          <a:r>
            <a:rPr lang="en-US" sz="2400" dirty="0" smtClean="0">
              <a:latin typeface="+mj-lt"/>
            </a:rPr>
            <a:t>D</a:t>
          </a:r>
          <a:r>
            <a:rPr lang="ru-RU" sz="2400" dirty="0" smtClean="0">
              <a:latin typeface="+mj-lt"/>
            </a:rPr>
            <a:t>у250 мм – 1200 мм   </a:t>
          </a:r>
          <a:endParaRPr lang="ru-RU" sz="2400" dirty="0">
            <a:latin typeface="+mj-lt"/>
          </a:endParaRPr>
        </a:p>
      </dgm:t>
    </dgm:pt>
    <dgm:pt modelId="{65DF12D8-F512-4EFF-9195-B95105ACDD49}" type="parTrans" cxnId="{D4E7D42A-7C02-4812-8B26-3AFFB23E36C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3B4B1B9-AE97-4D13-BEDD-B7896F1D4A3C}" type="sibTrans" cxnId="{D4E7D42A-7C02-4812-8B26-3AFFB23E36C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4BDFF01-975C-4452-AAF2-AB67EB201C6E}">
      <dgm:prSet phldrT="[Текст]" custT="1"/>
      <dgm:spPr/>
      <dgm:t>
        <a:bodyPr/>
        <a:lstStyle/>
        <a:p>
          <a:r>
            <a:rPr lang="ru-RU" sz="2200" b="1" dirty="0" smtClean="0">
              <a:latin typeface="+mj-lt"/>
            </a:rPr>
            <a:t>Более 200 ед.</a:t>
          </a:r>
          <a:endParaRPr lang="ru-RU" sz="2200" b="1" dirty="0">
            <a:latin typeface="+mj-lt"/>
          </a:endParaRPr>
        </a:p>
      </dgm:t>
    </dgm:pt>
    <dgm:pt modelId="{1CCB9B1E-9AB3-4104-B09B-906343F38E56}" type="parTrans" cxnId="{6CDB6175-37AB-4E83-8D14-26564BA1816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3AA0FDA-C737-4D36-B490-50383570DCB9}" type="sibTrans" cxnId="{6CDB6175-37AB-4E83-8D14-26564BA1816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FDD430D-BBC6-4727-B7B6-B23A31A3B16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ct val="35000"/>
            </a:spcAft>
          </a:pPr>
          <a:r>
            <a:rPr lang="ru-RU" sz="2400" dirty="0" smtClean="0">
              <a:latin typeface="+mj-lt"/>
            </a:rPr>
            <a:t>Установка запорной арматуры на сетях водоснабжения  г. Санкт-Петербурга </a:t>
          </a:r>
          <a:r>
            <a:rPr lang="en-US" sz="2400" dirty="0" smtClean="0">
              <a:latin typeface="+mj-lt"/>
            </a:rPr>
            <a:t>D</a:t>
          </a:r>
          <a:r>
            <a:rPr lang="ru-RU" sz="2400" dirty="0" smtClean="0">
              <a:latin typeface="+mj-lt"/>
            </a:rPr>
            <a:t>у250 мм – 1400 мм</a:t>
          </a:r>
          <a:endParaRPr lang="ru-RU" sz="2400" dirty="0">
            <a:latin typeface="+mj-lt"/>
          </a:endParaRPr>
        </a:p>
      </dgm:t>
    </dgm:pt>
    <dgm:pt modelId="{1700B987-3365-40F7-B259-67681DB69661}" type="parTrans" cxnId="{7B3F244D-F609-4E14-AB61-2718F0B6F78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0490652-E153-472D-AA2A-0D82E278F3B7}" type="sibTrans" cxnId="{7B3F244D-F609-4E14-AB61-2718F0B6F78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9F793BD-FB30-4B6B-A08E-CF209A608948}">
      <dgm:prSet phldrT="[Текст]" custT="1"/>
      <dgm:spPr/>
      <dgm:t>
        <a:bodyPr/>
        <a:lstStyle/>
        <a:p>
          <a:r>
            <a:rPr lang="ru-RU" sz="2200" b="1" dirty="0" smtClean="0">
              <a:latin typeface="+mj-lt"/>
            </a:rPr>
            <a:t>Более 5400 ед.</a:t>
          </a:r>
          <a:endParaRPr lang="ru-RU" sz="2200" b="1" dirty="0">
            <a:latin typeface="+mj-lt"/>
          </a:endParaRPr>
        </a:p>
      </dgm:t>
    </dgm:pt>
    <dgm:pt modelId="{43CDF88E-1626-4D48-8DBC-E1C2EBA7917B}" type="parTrans" cxnId="{FC11B0EC-6D1E-4F19-8D93-20441DF7E4E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F64951E-5D5D-4FCE-9581-50F206AFD34D}" type="sibTrans" cxnId="{FC11B0EC-6D1E-4F19-8D93-20441DF7E4E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831DCFD-E4BC-445C-A9AE-D30B06D4A0D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+mj-lt"/>
            </a:rPr>
            <a:t>Ввод в эксплуатацию систем резервного электроснабжения основных объектов водоснабжения на базе дизель-генераторных установок и преобразователей частоты 6/10 </a:t>
          </a:r>
          <a:r>
            <a:rPr lang="ru-RU" sz="2400" dirty="0" err="1" smtClean="0">
              <a:latin typeface="+mj-lt"/>
            </a:rPr>
            <a:t>кВ</a:t>
          </a:r>
          <a:r>
            <a:rPr lang="ru-RU" sz="2400" dirty="0" smtClean="0">
              <a:latin typeface="+mj-lt"/>
            </a:rPr>
            <a:t> </a:t>
          </a:r>
          <a:endParaRPr lang="ru-RU" sz="2400" dirty="0">
            <a:latin typeface="+mj-lt"/>
          </a:endParaRPr>
        </a:p>
      </dgm:t>
    </dgm:pt>
    <dgm:pt modelId="{24E8310E-41DF-4CDE-A36E-E290E8F32F84}" type="parTrans" cxnId="{BE2AEF16-4E59-4E4C-9F8C-A5BE48F2159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EA9A0C1-305D-4F6C-8476-22B989353DAD}" type="sibTrans" cxnId="{BE2AEF16-4E59-4E4C-9F8C-A5BE48F2159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7FE183D-4CCA-4505-A9A6-EF3937612BD0}">
      <dgm:prSet phldrT="[Текст]" custT="1"/>
      <dgm:spPr/>
      <dgm:t>
        <a:bodyPr/>
        <a:lstStyle/>
        <a:p>
          <a:r>
            <a:rPr lang="ru-RU" sz="2200" b="1" dirty="0" smtClean="0"/>
            <a:t>Установленная мощность 80 МВт</a:t>
          </a:r>
          <a:endParaRPr lang="ru-RU" sz="2200" b="1" dirty="0">
            <a:latin typeface="+mj-lt"/>
          </a:endParaRPr>
        </a:p>
      </dgm:t>
    </dgm:pt>
    <dgm:pt modelId="{8E9189B2-1FE9-4C10-B26F-FBE563EBE5A4}" type="parTrans" cxnId="{CB2E59B8-059E-4794-88E8-A23547D9696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C989209-6E02-4682-BDCE-06894AD53184}" type="sibTrans" cxnId="{CB2E59B8-059E-4794-88E8-A23547D9696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3BDDDD5-CF57-48C4-AA7A-2EB2991A0E6F}">
      <dgm:prSet phldrT="[Текст]" custT="1"/>
      <dgm:spPr/>
      <dgm:t>
        <a:bodyPr/>
        <a:lstStyle/>
        <a:p>
          <a:r>
            <a:rPr lang="ru-RU" sz="2200" b="1" dirty="0" smtClean="0">
              <a:latin typeface="+mj-lt"/>
            </a:rPr>
            <a:t>Суммарная мощность более 23 МВт</a:t>
          </a:r>
          <a:endParaRPr lang="ru-RU" sz="2200" b="1" dirty="0">
            <a:latin typeface="+mj-lt"/>
          </a:endParaRPr>
        </a:p>
      </dgm:t>
    </dgm:pt>
    <dgm:pt modelId="{2F80772B-267F-4BBA-B923-E10F2BED3FF5}" type="parTrans" cxnId="{1E228AB3-5722-47DC-BF7E-DE2FC3FEF6D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32DDAA0-9900-42A2-A0F6-202D9393CF10}" type="sibTrans" cxnId="{1E228AB3-5722-47DC-BF7E-DE2FC3FEF6D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1DCEBB4-C7FD-4E4E-9660-F8149DA0FF0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+mj-lt"/>
            </a:rPr>
            <a:t>Монтаж и наладка технологического и электротехнического оборудования Узла Регулирования Стоков (УРС-422</a:t>
          </a:r>
          <a:r>
            <a:rPr lang="ru-RU" sz="2600" dirty="0" smtClean="0">
              <a:latin typeface="+mj-lt"/>
            </a:rPr>
            <a:t>)</a:t>
          </a:r>
          <a:endParaRPr lang="ru-RU" sz="2600" dirty="0">
            <a:latin typeface="+mj-lt"/>
          </a:endParaRPr>
        </a:p>
      </dgm:t>
    </dgm:pt>
    <dgm:pt modelId="{F0822DDD-DCC2-44E8-ADA3-3959608EF442}" type="parTrans" cxnId="{023C4ABC-43F7-4744-9273-0D630FE2A4E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8A6F4FC-DB3E-4B8C-AE07-0F6D6558E5D9}" type="sibTrans" cxnId="{023C4ABC-43F7-4744-9273-0D630FE2A4E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4737411-A13E-4D38-9773-1AA4E92F5C1F}">
      <dgm:prSet phldrT="[Текст]" custT="1"/>
      <dgm:spPr/>
      <dgm:t>
        <a:bodyPr/>
        <a:lstStyle/>
        <a:p>
          <a:r>
            <a:rPr lang="ru-RU" sz="2200" b="1" dirty="0" smtClean="0">
              <a:latin typeface="+mj-lt"/>
            </a:rPr>
            <a:t>Производительность около 700 000 м3/сутки</a:t>
          </a:r>
          <a:endParaRPr lang="ru-RU" sz="2200" b="1" dirty="0">
            <a:latin typeface="+mj-lt"/>
          </a:endParaRPr>
        </a:p>
      </dgm:t>
    </dgm:pt>
    <dgm:pt modelId="{1EEDD253-3D99-4D39-8A32-CE2CED4580C3}" type="parTrans" cxnId="{6FB96B23-6C91-4C5A-AA30-445BBCF6BEF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B0D9D4D-0C2C-4861-AEBC-9E7C29A61361}" type="sibTrans" cxnId="{6FB96B23-6C91-4C5A-AA30-445BBCF6BEF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D1E06E0-4396-40EC-8C74-364B06E4D64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Реконструкция отделения воздуходувок Центральной станции аэрации ГУП «Водоканал СПб» с заменой компрессорного оборудования </a:t>
          </a:r>
          <a:endParaRPr lang="ru-RU" sz="2400" dirty="0">
            <a:latin typeface="+mj-lt"/>
          </a:endParaRPr>
        </a:p>
      </dgm:t>
    </dgm:pt>
    <dgm:pt modelId="{2BC404DB-E5D7-423B-80D7-7C670AD28450}" type="parTrans" cxnId="{57073C00-5892-4507-B8EF-4145EB55445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2FC1228-71D3-4079-AD0F-06AB0C276A09}" type="sibTrans" cxnId="{57073C00-5892-4507-B8EF-4145EB55445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FD1A7099-DC57-44AD-9F94-A54C632B8379}">
      <dgm:prSet phldrT="[Текст]" custT="1"/>
      <dgm:spPr/>
      <dgm:t>
        <a:bodyPr/>
        <a:lstStyle/>
        <a:p>
          <a:r>
            <a:rPr lang="ru-RU" sz="2200" b="1" dirty="0" smtClean="0">
              <a:latin typeface="+mj-lt"/>
            </a:rPr>
            <a:t>Суммарная мощность более 10 МВт</a:t>
          </a:r>
          <a:endParaRPr lang="ru-RU" sz="2200" b="1" dirty="0">
            <a:latin typeface="+mj-lt"/>
          </a:endParaRPr>
        </a:p>
      </dgm:t>
    </dgm:pt>
    <dgm:pt modelId="{7F9DD5DE-83AD-4351-92C9-AB83C63CAD5E}" type="parTrans" cxnId="{DC5FCCF0-5DC5-4CFA-AE6C-74DF6B4B1A98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95840E5-F8BB-471F-80ED-082E708328B1}" type="sibTrans" cxnId="{DC5FCCF0-5DC5-4CFA-AE6C-74DF6B4B1A98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78A207D-E88D-4984-943B-698292E0CB9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Реконструкции электрической подстанции ПС-238 110/10/6</a:t>
          </a:r>
          <a:r>
            <a:rPr lang="en-US" sz="2400" dirty="0" smtClean="0"/>
            <a:t> </a:t>
          </a:r>
          <a:r>
            <a:rPr lang="ru-RU" sz="2400" dirty="0" err="1" smtClean="0"/>
            <a:t>кВ</a:t>
          </a:r>
          <a:r>
            <a:rPr lang="ru-RU" sz="2400" dirty="0" smtClean="0"/>
            <a:t> очистных сооружений на о. Белый г. Санкт-Петербург</a:t>
          </a:r>
          <a:endParaRPr lang="ru-RU" sz="2400" dirty="0">
            <a:latin typeface="+mj-lt"/>
          </a:endParaRPr>
        </a:p>
      </dgm:t>
    </dgm:pt>
    <dgm:pt modelId="{7887FCFA-62DB-46DC-A3C0-E3F76AEE337C}" type="parTrans" cxnId="{DBE2D8FD-801C-4492-BA73-9C88B83688B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D1F16FF-6BC0-4AF7-8F86-F10E2BA167F3}" type="sibTrans" cxnId="{DBE2D8FD-801C-4492-BA73-9C88B83688B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99F3B3C-EB75-48FD-A32A-C9073FC943FC}" type="pres">
      <dgm:prSet presAssocID="{EE310D5B-3644-4D30-9B01-AE6EA97653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0B4EA6-7DBE-4F1E-9AD4-879A3CA0DE35}" type="pres">
      <dgm:prSet presAssocID="{2F19B596-8D77-4D5D-B878-03DEC75142ED}" presName="parentText" presStyleLbl="node1" presStyleIdx="0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E52D53D-5431-4C1F-A70F-D6C88922EEDC}" type="pres">
      <dgm:prSet presAssocID="{2F19B596-8D77-4D5D-B878-03DEC75142ED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131AF-4C0E-4AA8-83E0-D3F5779C19E5}" type="pres">
      <dgm:prSet presAssocID="{6FDD430D-BBC6-4727-B7B6-B23A31A3B16D}" presName="parentText" presStyleLbl="node1" presStyleIdx="1" presStyleCnt="6" custLinFactNeighborY="-13598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EA9FF3-2051-4E36-AD04-1B8F838799FD}" type="pres">
      <dgm:prSet presAssocID="{6FDD430D-BBC6-4727-B7B6-B23A31A3B16D}" presName="childText" presStyleLbl="revTx" presStyleIdx="1" presStyleCnt="6" custLinFactNeighborY="-7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988FE-A0A9-4E19-9C88-10BE5F44EAE3}" type="pres">
      <dgm:prSet presAssocID="{9831DCFD-E4BC-445C-A9AE-D30B06D4A0D2}" presName="parentText" presStyleLbl="node1" presStyleIdx="2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B6C8EB6-551F-4BCF-B25C-F166A4AF6039}" type="pres">
      <dgm:prSet presAssocID="{9831DCFD-E4BC-445C-A9AE-D30B06D4A0D2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EEB08-3610-4DD3-8442-CFF4A811C23A}" type="pres">
      <dgm:prSet presAssocID="{21DCEBB4-C7FD-4E4E-9660-F8149DA0FF0B}" presName="parentText" presStyleLbl="node1" presStyleIdx="3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B846E02-39FB-4884-9892-6C6F0BB227CA}" type="pres">
      <dgm:prSet presAssocID="{21DCEBB4-C7FD-4E4E-9660-F8149DA0FF0B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2EC8F-C680-4330-BD05-61BB0C3B93B5}" type="pres">
      <dgm:prSet presAssocID="{0D1E06E0-4396-40EC-8C74-364B06E4D649}" presName="parentText" presStyleLbl="node1" presStyleIdx="4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56BAC9C-951A-485E-BF51-C67D03C7F813}" type="pres">
      <dgm:prSet presAssocID="{0D1E06E0-4396-40EC-8C74-364B06E4D649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F79C-0DF2-4D13-80CD-8B61BBBD0604}" type="pres">
      <dgm:prSet presAssocID="{378A207D-E88D-4984-943B-698292E0CB9E}" presName="parentText" presStyleLbl="node1" presStyleIdx="5" presStyleCnt="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96845B5-E955-4001-952D-AB7C8154BBC6}" type="pres">
      <dgm:prSet presAssocID="{378A207D-E88D-4984-943B-698292E0CB9E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3F244D-F609-4E14-AB61-2718F0B6F782}" srcId="{EE310D5B-3644-4D30-9B01-AE6EA9765377}" destId="{6FDD430D-BBC6-4727-B7B6-B23A31A3B16D}" srcOrd="1" destOrd="0" parTransId="{1700B987-3365-40F7-B259-67681DB69661}" sibTransId="{B0490652-E153-472D-AA2A-0D82E278F3B7}"/>
    <dgm:cxn modelId="{1E228AB3-5722-47DC-BF7E-DE2FC3FEF6D7}" srcId="{9831DCFD-E4BC-445C-A9AE-D30B06D4A0D2}" destId="{B3BDDDD5-CF57-48C4-AA7A-2EB2991A0E6F}" srcOrd="0" destOrd="0" parTransId="{2F80772B-267F-4BBA-B923-E10F2BED3FF5}" sibTransId="{932DDAA0-9900-42A2-A0F6-202D9393CF10}"/>
    <dgm:cxn modelId="{BE2AEF16-4E59-4E4C-9F8C-A5BE48F2159E}" srcId="{EE310D5B-3644-4D30-9B01-AE6EA9765377}" destId="{9831DCFD-E4BC-445C-A9AE-D30B06D4A0D2}" srcOrd="2" destOrd="0" parTransId="{24E8310E-41DF-4CDE-A36E-E290E8F32F84}" sibTransId="{BEA9A0C1-305D-4F6C-8476-22B989353DAD}"/>
    <dgm:cxn modelId="{0FDD0A1C-533C-41BE-A6E5-A5326E8AE329}" type="presOf" srcId="{E4BDFF01-975C-4452-AAF2-AB67EB201C6E}" destId="{3E52D53D-5431-4C1F-A70F-D6C88922EEDC}" srcOrd="0" destOrd="0" presId="urn:microsoft.com/office/officeart/2005/8/layout/vList2"/>
    <dgm:cxn modelId="{CB2E59B8-059E-4794-88E8-A23547D9696C}" srcId="{378A207D-E88D-4984-943B-698292E0CB9E}" destId="{77FE183D-4CCA-4505-A9A6-EF3937612BD0}" srcOrd="0" destOrd="0" parTransId="{8E9189B2-1FE9-4C10-B26F-FBE563EBE5A4}" sibTransId="{AC989209-6E02-4682-BDCE-06894AD53184}"/>
    <dgm:cxn modelId="{74E5DF3D-CC5C-464B-96F9-EEACF4255F4A}" type="presOf" srcId="{0D1E06E0-4396-40EC-8C74-364B06E4D649}" destId="{4562EC8F-C680-4330-BD05-61BB0C3B93B5}" srcOrd="0" destOrd="0" presId="urn:microsoft.com/office/officeart/2005/8/layout/vList2"/>
    <dgm:cxn modelId="{E1777D41-F5D1-4B4E-AD0D-33B035DE9A7D}" type="presOf" srcId="{378A207D-E88D-4984-943B-698292E0CB9E}" destId="{7699F79C-0DF2-4D13-80CD-8B61BBBD0604}" srcOrd="0" destOrd="0" presId="urn:microsoft.com/office/officeart/2005/8/layout/vList2"/>
    <dgm:cxn modelId="{D833072D-EE9A-42B4-9753-F67461121839}" type="presOf" srcId="{FD1A7099-DC57-44AD-9F94-A54C632B8379}" destId="{956BAC9C-951A-485E-BF51-C67D03C7F813}" srcOrd="0" destOrd="0" presId="urn:microsoft.com/office/officeart/2005/8/layout/vList2"/>
    <dgm:cxn modelId="{FC11B0EC-6D1E-4F19-8D93-20441DF7E4E3}" srcId="{6FDD430D-BBC6-4727-B7B6-B23A31A3B16D}" destId="{B9F793BD-FB30-4B6B-A08E-CF209A608948}" srcOrd="0" destOrd="0" parTransId="{43CDF88E-1626-4D48-8DBC-E1C2EBA7917B}" sibTransId="{4F64951E-5D5D-4FCE-9581-50F206AFD34D}"/>
    <dgm:cxn modelId="{D8135EEF-6B56-4EAF-AC66-BB378B2ECEEE}" type="presOf" srcId="{6FDD430D-BBC6-4727-B7B6-B23A31A3B16D}" destId="{D57131AF-4C0E-4AA8-83E0-D3F5779C19E5}" srcOrd="0" destOrd="0" presId="urn:microsoft.com/office/officeart/2005/8/layout/vList2"/>
    <dgm:cxn modelId="{C35C1F75-0747-431F-A21E-C6914690CFEF}" type="presOf" srcId="{B9F793BD-FB30-4B6B-A08E-CF209A608948}" destId="{98EA9FF3-2051-4E36-AD04-1B8F838799FD}" srcOrd="0" destOrd="0" presId="urn:microsoft.com/office/officeart/2005/8/layout/vList2"/>
    <dgm:cxn modelId="{023C4ABC-43F7-4744-9273-0D630FE2A4E7}" srcId="{EE310D5B-3644-4D30-9B01-AE6EA9765377}" destId="{21DCEBB4-C7FD-4E4E-9660-F8149DA0FF0B}" srcOrd="3" destOrd="0" parTransId="{F0822DDD-DCC2-44E8-ADA3-3959608EF442}" sibTransId="{68A6F4FC-DB3E-4B8C-AE07-0F6D6558E5D9}"/>
    <dgm:cxn modelId="{CA170FB7-A027-4225-A45A-49BF6C7BA11B}" type="presOf" srcId="{77FE183D-4CCA-4505-A9A6-EF3937612BD0}" destId="{396845B5-E955-4001-952D-AB7C8154BBC6}" srcOrd="0" destOrd="0" presId="urn:microsoft.com/office/officeart/2005/8/layout/vList2"/>
    <dgm:cxn modelId="{DC5FCCF0-5DC5-4CFA-AE6C-74DF6B4B1A98}" srcId="{0D1E06E0-4396-40EC-8C74-364B06E4D649}" destId="{FD1A7099-DC57-44AD-9F94-A54C632B8379}" srcOrd="0" destOrd="0" parTransId="{7F9DD5DE-83AD-4351-92C9-AB83C63CAD5E}" sibTransId="{E95840E5-F8BB-471F-80ED-082E708328B1}"/>
    <dgm:cxn modelId="{57073C00-5892-4507-B8EF-4145EB55445F}" srcId="{EE310D5B-3644-4D30-9B01-AE6EA9765377}" destId="{0D1E06E0-4396-40EC-8C74-364B06E4D649}" srcOrd="4" destOrd="0" parTransId="{2BC404DB-E5D7-423B-80D7-7C670AD28450}" sibTransId="{72FC1228-71D3-4079-AD0F-06AB0C276A09}"/>
    <dgm:cxn modelId="{6FB96B23-6C91-4C5A-AA30-445BBCF6BEF0}" srcId="{21DCEBB4-C7FD-4E4E-9660-F8149DA0FF0B}" destId="{D4737411-A13E-4D38-9773-1AA4E92F5C1F}" srcOrd="0" destOrd="0" parTransId="{1EEDD253-3D99-4D39-8A32-CE2CED4580C3}" sibTransId="{9B0D9D4D-0C2C-4861-AEBC-9E7C29A61361}"/>
    <dgm:cxn modelId="{160D57FF-B2CF-4682-B730-09439292ACC4}" type="presOf" srcId="{EE310D5B-3644-4D30-9B01-AE6EA9765377}" destId="{399F3B3C-EB75-48FD-A32A-C9073FC943FC}" srcOrd="0" destOrd="0" presId="urn:microsoft.com/office/officeart/2005/8/layout/vList2"/>
    <dgm:cxn modelId="{BB6A69D4-29FD-478D-A3C1-D51D3298D5F2}" type="presOf" srcId="{9831DCFD-E4BC-445C-A9AE-D30B06D4A0D2}" destId="{CF3988FE-A0A9-4E19-9C88-10BE5F44EAE3}" srcOrd="0" destOrd="0" presId="urn:microsoft.com/office/officeart/2005/8/layout/vList2"/>
    <dgm:cxn modelId="{DBE2D8FD-801C-4492-BA73-9C88B83688BF}" srcId="{EE310D5B-3644-4D30-9B01-AE6EA9765377}" destId="{378A207D-E88D-4984-943B-698292E0CB9E}" srcOrd="5" destOrd="0" parTransId="{7887FCFA-62DB-46DC-A3C0-E3F76AEE337C}" sibTransId="{BD1F16FF-6BC0-4AF7-8F86-F10E2BA167F3}"/>
    <dgm:cxn modelId="{03FABCD2-B138-4B25-8BB0-201E53DDC228}" type="presOf" srcId="{21DCEBB4-C7FD-4E4E-9660-F8149DA0FF0B}" destId="{A8EEEB08-3610-4DD3-8442-CFF4A811C23A}" srcOrd="0" destOrd="0" presId="urn:microsoft.com/office/officeart/2005/8/layout/vList2"/>
    <dgm:cxn modelId="{6CDB6175-37AB-4E83-8D14-26564BA18167}" srcId="{2F19B596-8D77-4D5D-B878-03DEC75142ED}" destId="{E4BDFF01-975C-4452-AAF2-AB67EB201C6E}" srcOrd="0" destOrd="0" parTransId="{1CCB9B1E-9AB3-4104-B09B-906343F38E56}" sibTransId="{13AA0FDA-C737-4D36-B490-50383570DCB9}"/>
    <dgm:cxn modelId="{3B2F0D81-AFA1-4AB4-B80D-36A7813A639D}" type="presOf" srcId="{B3BDDDD5-CF57-48C4-AA7A-2EB2991A0E6F}" destId="{EB6C8EB6-551F-4BCF-B25C-F166A4AF6039}" srcOrd="0" destOrd="0" presId="urn:microsoft.com/office/officeart/2005/8/layout/vList2"/>
    <dgm:cxn modelId="{387656DB-C190-4B83-A77B-A0926D23D552}" type="presOf" srcId="{2F19B596-8D77-4D5D-B878-03DEC75142ED}" destId="{810B4EA6-7DBE-4F1E-9AD4-879A3CA0DE35}" srcOrd="0" destOrd="0" presId="urn:microsoft.com/office/officeart/2005/8/layout/vList2"/>
    <dgm:cxn modelId="{D4E7D42A-7C02-4812-8B26-3AFFB23E36CA}" srcId="{EE310D5B-3644-4D30-9B01-AE6EA9765377}" destId="{2F19B596-8D77-4D5D-B878-03DEC75142ED}" srcOrd="0" destOrd="0" parTransId="{65DF12D8-F512-4EFF-9195-B95105ACDD49}" sibTransId="{93B4B1B9-AE97-4D13-BEDD-B7896F1D4A3C}"/>
    <dgm:cxn modelId="{1C30D54D-C35A-4CA3-8178-BF0D0961EDBA}" type="presOf" srcId="{D4737411-A13E-4D38-9773-1AA4E92F5C1F}" destId="{9B846E02-39FB-4884-9892-6C6F0BB227CA}" srcOrd="0" destOrd="0" presId="urn:microsoft.com/office/officeart/2005/8/layout/vList2"/>
    <dgm:cxn modelId="{5568B90A-9D47-4E3C-ABA5-4093AAFDFF2D}" type="presParOf" srcId="{399F3B3C-EB75-48FD-A32A-C9073FC943FC}" destId="{810B4EA6-7DBE-4F1E-9AD4-879A3CA0DE35}" srcOrd="0" destOrd="0" presId="urn:microsoft.com/office/officeart/2005/8/layout/vList2"/>
    <dgm:cxn modelId="{68193F41-BC1D-427A-B0A2-EA7EACB3592A}" type="presParOf" srcId="{399F3B3C-EB75-48FD-A32A-C9073FC943FC}" destId="{3E52D53D-5431-4C1F-A70F-D6C88922EEDC}" srcOrd="1" destOrd="0" presId="urn:microsoft.com/office/officeart/2005/8/layout/vList2"/>
    <dgm:cxn modelId="{792795B8-EB9D-4952-9C00-A0A00AD7A4EB}" type="presParOf" srcId="{399F3B3C-EB75-48FD-A32A-C9073FC943FC}" destId="{D57131AF-4C0E-4AA8-83E0-D3F5779C19E5}" srcOrd="2" destOrd="0" presId="urn:microsoft.com/office/officeart/2005/8/layout/vList2"/>
    <dgm:cxn modelId="{8F49FD17-22BC-41F4-89E9-2523594F5C62}" type="presParOf" srcId="{399F3B3C-EB75-48FD-A32A-C9073FC943FC}" destId="{98EA9FF3-2051-4E36-AD04-1B8F838799FD}" srcOrd="3" destOrd="0" presId="urn:microsoft.com/office/officeart/2005/8/layout/vList2"/>
    <dgm:cxn modelId="{6B9553D8-108B-4419-B141-C5039DC5914A}" type="presParOf" srcId="{399F3B3C-EB75-48FD-A32A-C9073FC943FC}" destId="{CF3988FE-A0A9-4E19-9C88-10BE5F44EAE3}" srcOrd="4" destOrd="0" presId="urn:microsoft.com/office/officeart/2005/8/layout/vList2"/>
    <dgm:cxn modelId="{9E838CCB-C7DA-4B09-B322-1E55A216CD09}" type="presParOf" srcId="{399F3B3C-EB75-48FD-A32A-C9073FC943FC}" destId="{EB6C8EB6-551F-4BCF-B25C-F166A4AF6039}" srcOrd="5" destOrd="0" presId="urn:microsoft.com/office/officeart/2005/8/layout/vList2"/>
    <dgm:cxn modelId="{9C17CF73-5E7C-4D48-9B48-E052A8A7C958}" type="presParOf" srcId="{399F3B3C-EB75-48FD-A32A-C9073FC943FC}" destId="{A8EEEB08-3610-4DD3-8442-CFF4A811C23A}" srcOrd="6" destOrd="0" presId="urn:microsoft.com/office/officeart/2005/8/layout/vList2"/>
    <dgm:cxn modelId="{974BDBEC-7539-4C7E-8D0C-6500E6D04A5C}" type="presParOf" srcId="{399F3B3C-EB75-48FD-A32A-C9073FC943FC}" destId="{9B846E02-39FB-4884-9892-6C6F0BB227CA}" srcOrd="7" destOrd="0" presId="urn:microsoft.com/office/officeart/2005/8/layout/vList2"/>
    <dgm:cxn modelId="{AF38A0F2-087E-43A2-AB5C-9E00B01AA2D4}" type="presParOf" srcId="{399F3B3C-EB75-48FD-A32A-C9073FC943FC}" destId="{4562EC8F-C680-4330-BD05-61BB0C3B93B5}" srcOrd="8" destOrd="0" presId="urn:microsoft.com/office/officeart/2005/8/layout/vList2"/>
    <dgm:cxn modelId="{E1BAC67A-CFF9-4D47-9D6B-792BAC992555}" type="presParOf" srcId="{399F3B3C-EB75-48FD-A32A-C9073FC943FC}" destId="{956BAC9C-951A-485E-BF51-C67D03C7F813}" srcOrd="9" destOrd="0" presId="urn:microsoft.com/office/officeart/2005/8/layout/vList2"/>
    <dgm:cxn modelId="{6F91C9E9-AD20-4114-B421-E5615BF55F8E}" type="presParOf" srcId="{399F3B3C-EB75-48FD-A32A-C9073FC943FC}" destId="{7699F79C-0DF2-4D13-80CD-8B61BBBD0604}" srcOrd="10" destOrd="0" presId="urn:microsoft.com/office/officeart/2005/8/layout/vList2"/>
    <dgm:cxn modelId="{1667EC74-D47F-4C48-B746-65E5E48EFD40}" type="presParOf" srcId="{399F3B3C-EB75-48FD-A32A-C9073FC943FC}" destId="{396845B5-E955-4001-952D-AB7C8154BBC6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81649-D508-429A-A8ED-BB9921290D8A}">
      <dsp:nvSpPr>
        <dsp:cNvPr id="0" name=""/>
        <dsp:cNvSpPr/>
      </dsp:nvSpPr>
      <dsp:spPr>
        <a:xfrm>
          <a:off x="3853726" y="0"/>
          <a:ext cx="3813456" cy="3313729"/>
        </a:xfrm>
        <a:prstGeom prst="trapezoid">
          <a:avLst>
            <a:gd name="adj" fmla="val 5754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.</a:t>
          </a:r>
          <a:endParaRPr lang="ru-RU" sz="6500" kern="1200" dirty="0"/>
        </a:p>
      </dsp:txBody>
      <dsp:txXfrm>
        <a:off x="3853726" y="0"/>
        <a:ext cx="3813456" cy="3313729"/>
      </dsp:txXfrm>
    </dsp:sp>
    <dsp:sp modelId="{E12A50B5-9931-4651-8A3B-B7D9565CF62A}">
      <dsp:nvSpPr>
        <dsp:cNvPr id="0" name=""/>
        <dsp:cNvSpPr/>
      </dsp:nvSpPr>
      <dsp:spPr>
        <a:xfrm>
          <a:off x="1928235" y="3240363"/>
          <a:ext cx="7626912" cy="3313729"/>
        </a:xfrm>
        <a:prstGeom prst="trapezoid">
          <a:avLst>
            <a:gd name="adj" fmla="val 57540"/>
          </a:avLst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        .</a:t>
          </a:r>
          <a:endParaRPr lang="ru-RU" sz="6500" kern="1200" dirty="0"/>
        </a:p>
      </dsp:txBody>
      <dsp:txXfrm>
        <a:off x="3262945" y="3240363"/>
        <a:ext cx="4957492" cy="3313729"/>
      </dsp:txXfrm>
    </dsp:sp>
    <dsp:sp modelId="{8A8A8772-16C5-4BC3-B218-62BA4994A832}">
      <dsp:nvSpPr>
        <dsp:cNvPr id="0" name=""/>
        <dsp:cNvSpPr/>
      </dsp:nvSpPr>
      <dsp:spPr>
        <a:xfrm>
          <a:off x="0" y="6578449"/>
          <a:ext cx="11440368" cy="3313729"/>
        </a:xfrm>
        <a:prstGeom prst="trapezoid">
          <a:avLst>
            <a:gd name="adj" fmla="val 5754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.</a:t>
          </a:r>
          <a:endParaRPr lang="ru-RU" sz="6500" kern="1200" dirty="0"/>
        </a:p>
      </dsp:txBody>
      <dsp:txXfrm>
        <a:off x="2002064" y="6578449"/>
        <a:ext cx="7436239" cy="3313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B4EA6-7DBE-4F1E-9AD4-879A3CA0DE35}">
      <dsp:nvSpPr>
        <dsp:cNvPr id="0" name=""/>
        <dsp:cNvSpPr/>
      </dsp:nvSpPr>
      <dsp:spPr>
        <a:xfrm>
          <a:off x="0" y="70831"/>
          <a:ext cx="14934941" cy="898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j-lt"/>
            </a:rPr>
            <a:t>Установка приборов измерения расхода воды на границах зон водоснабжения и для учёта воды для крупных потребителей </a:t>
          </a:r>
          <a:r>
            <a:rPr lang="en-US" sz="2400" kern="1200" dirty="0" smtClean="0">
              <a:latin typeface="+mj-lt"/>
            </a:rPr>
            <a:t>D</a:t>
          </a:r>
          <a:r>
            <a:rPr lang="ru-RU" sz="2400" kern="1200" dirty="0" smtClean="0">
              <a:latin typeface="+mj-lt"/>
            </a:rPr>
            <a:t>у250 мм – 1200 мм   </a:t>
          </a:r>
          <a:endParaRPr lang="ru-RU" sz="2400" kern="1200" dirty="0">
            <a:latin typeface="+mj-lt"/>
          </a:endParaRPr>
        </a:p>
      </dsp:txBody>
      <dsp:txXfrm>
        <a:off x="0" y="70831"/>
        <a:ext cx="14934941" cy="898560"/>
      </dsp:txXfrm>
    </dsp:sp>
    <dsp:sp modelId="{3E52D53D-5431-4C1F-A70F-D6C88922EEDC}">
      <dsp:nvSpPr>
        <dsp:cNvPr id="0" name=""/>
        <dsp:cNvSpPr/>
      </dsp:nvSpPr>
      <dsp:spPr>
        <a:xfrm>
          <a:off x="0" y="969391"/>
          <a:ext cx="1493494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8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b="1" kern="1200" dirty="0" smtClean="0">
              <a:latin typeface="+mj-lt"/>
            </a:rPr>
            <a:t>Более 200 ед.</a:t>
          </a:r>
          <a:endParaRPr lang="ru-RU" sz="2200" b="1" kern="1200" dirty="0">
            <a:latin typeface="+mj-lt"/>
          </a:endParaRPr>
        </a:p>
      </dsp:txBody>
      <dsp:txXfrm>
        <a:off x="0" y="969391"/>
        <a:ext cx="14934941" cy="794880"/>
      </dsp:txXfrm>
    </dsp:sp>
    <dsp:sp modelId="{D57131AF-4C0E-4AA8-83E0-D3F5779C19E5}">
      <dsp:nvSpPr>
        <dsp:cNvPr id="0" name=""/>
        <dsp:cNvSpPr/>
      </dsp:nvSpPr>
      <dsp:spPr>
        <a:xfrm>
          <a:off x="0" y="1656184"/>
          <a:ext cx="14934941" cy="898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j-lt"/>
            </a:rPr>
            <a:t>Установка запорной арматуры на сетях водоснабжения  г. Санкт-Петербурга </a:t>
          </a:r>
          <a:r>
            <a:rPr lang="en-US" sz="2400" kern="1200" dirty="0" smtClean="0">
              <a:latin typeface="+mj-lt"/>
            </a:rPr>
            <a:t>D</a:t>
          </a:r>
          <a:r>
            <a:rPr lang="ru-RU" sz="2400" kern="1200" dirty="0" smtClean="0">
              <a:latin typeface="+mj-lt"/>
            </a:rPr>
            <a:t>у250 мм – 1400 мм</a:t>
          </a:r>
          <a:endParaRPr lang="ru-RU" sz="2400" kern="1200" dirty="0">
            <a:latin typeface="+mj-lt"/>
          </a:endParaRPr>
        </a:p>
      </dsp:txBody>
      <dsp:txXfrm>
        <a:off x="0" y="1656184"/>
        <a:ext cx="14934941" cy="898560"/>
      </dsp:txXfrm>
    </dsp:sp>
    <dsp:sp modelId="{98EA9FF3-2051-4E36-AD04-1B8F838799FD}">
      <dsp:nvSpPr>
        <dsp:cNvPr id="0" name=""/>
        <dsp:cNvSpPr/>
      </dsp:nvSpPr>
      <dsp:spPr>
        <a:xfrm>
          <a:off x="0" y="2592286"/>
          <a:ext cx="1493494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8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b="1" kern="1200" dirty="0" smtClean="0">
              <a:latin typeface="+mj-lt"/>
            </a:rPr>
            <a:t>Более 5400 ед.</a:t>
          </a:r>
          <a:endParaRPr lang="ru-RU" sz="2200" b="1" kern="1200" dirty="0">
            <a:latin typeface="+mj-lt"/>
          </a:endParaRPr>
        </a:p>
      </dsp:txBody>
      <dsp:txXfrm>
        <a:off x="0" y="2592286"/>
        <a:ext cx="14934941" cy="794880"/>
      </dsp:txXfrm>
    </dsp:sp>
    <dsp:sp modelId="{CF3988FE-A0A9-4E19-9C88-10BE5F44EAE3}">
      <dsp:nvSpPr>
        <dsp:cNvPr id="0" name=""/>
        <dsp:cNvSpPr/>
      </dsp:nvSpPr>
      <dsp:spPr>
        <a:xfrm>
          <a:off x="0" y="3457712"/>
          <a:ext cx="14934941" cy="898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j-lt"/>
            </a:rPr>
            <a:t>Ввод в эксплуатацию систем резервного электроснабжения основных объектов водоснабжения на базе дизель-генераторных установок и преобразователей частоты 6/10 </a:t>
          </a:r>
          <a:r>
            <a:rPr lang="ru-RU" sz="2400" kern="1200" dirty="0" err="1" smtClean="0">
              <a:latin typeface="+mj-lt"/>
            </a:rPr>
            <a:t>кВ</a:t>
          </a:r>
          <a:r>
            <a:rPr lang="ru-RU" sz="2400" kern="1200" dirty="0" smtClean="0">
              <a:latin typeface="+mj-lt"/>
            </a:rPr>
            <a:t> </a:t>
          </a:r>
          <a:endParaRPr lang="ru-RU" sz="2400" kern="1200" dirty="0">
            <a:latin typeface="+mj-lt"/>
          </a:endParaRPr>
        </a:p>
      </dsp:txBody>
      <dsp:txXfrm>
        <a:off x="0" y="3457712"/>
        <a:ext cx="14934941" cy="898560"/>
      </dsp:txXfrm>
    </dsp:sp>
    <dsp:sp modelId="{EB6C8EB6-551F-4BCF-B25C-F166A4AF6039}">
      <dsp:nvSpPr>
        <dsp:cNvPr id="0" name=""/>
        <dsp:cNvSpPr/>
      </dsp:nvSpPr>
      <dsp:spPr>
        <a:xfrm>
          <a:off x="0" y="4356271"/>
          <a:ext cx="1493494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8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b="1" kern="1200" dirty="0" smtClean="0">
              <a:latin typeface="+mj-lt"/>
            </a:rPr>
            <a:t>Суммарная мощность более 23 МВт</a:t>
          </a:r>
          <a:endParaRPr lang="ru-RU" sz="2200" b="1" kern="1200" dirty="0">
            <a:latin typeface="+mj-lt"/>
          </a:endParaRPr>
        </a:p>
      </dsp:txBody>
      <dsp:txXfrm>
        <a:off x="0" y="4356271"/>
        <a:ext cx="14934941" cy="794880"/>
      </dsp:txXfrm>
    </dsp:sp>
    <dsp:sp modelId="{A8EEEB08-3610-4DD3-8442-CFF4A811C23A}">
      <dsp:nvSpPr>
        <dsp:cNvPr id="0" name=""/>
        <dsp:cNvSpPr/>
      </dsp:nvSpPr>
      <dsp:spPr>
        <a:xfrm>
          <a:off x="0" y="5151152"/>
          <a:ext cx="14934941" cy="898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+mj-lt"/>
            </a:rPr>
            <a:t>Монтаж и наладка технологического и электротехнического оборудования Узла Регулирования Стоков (УРС-422</a:t>
          </a:r>
          <a:r>
            <a:rPr lang="ru-RU" sz="2600" kern="1200" dirty="0" smtClean="0">
              <a:latin typeface="+mj-lt"/>
            </a:rPr>
            <a:t>)</a:t>
          </a:r>
          <a:endParaRPr lang="ru-RU" sz="2600" kern="1200" dirty="0">
            <a:latin typeface="+mj-lt"/>
          </a:endParaRPr>
        </a:p>
      </dsp:txBody>
      <dsp:txXfrm>
        <a:off x="0" y="5151152"/>
        <a:ext cx="14934941" cy="898560"/>
      </dsp:txXfrm>
    </dsp:sp>
    <dsp:sp modelId="{9B846E02-39FB-4884-9892-6C6F0BB227CA}">
      <dsp:nvSpPr>
        <dsp:cNvPr id="0" name=""/>
        <dsp:cNvSpPr/>
      </dsp:nvSpPr>
      <dsp:spPr>
        <a:xfrm>
          <a:off x="0" y="6049712"/>
          <a:ext cx="1493494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8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b="1" kern="1200" dirty="0" smtClean="0">
              <a:latin typeface="+mj-lt"/>
            </a:rPr>
            <a:t>Производительность около 700 000 м3/сутки</a:t>
          </a:r>
          <a:endParaRPr lang="ru-RU" sz="2200" b="1" kern="1200" dirty="0">
            <a:latin typeface="+mj-lt"/>
          </a:endParaRPr>
        </a:p>
      </dsp:txBody>
      <dsp:txXfrm>
        <a:off x="0" y="6049712"/>
        <a:ext cx="14934941" cy="794880"/>
      </dsp:txXfrm>
    </dsp:sp>
    <dsp:sp modelId="{4562EC8F-C680-4330-BD05-61BB0C3B93B5}">
      <dsp:nvSpPr>
        <dsp:cNvPr id="0" name=""/>
        <dsp:cNvSpPr/>
      </dsp:nvSpPr>
      <dsp:spPr>
        <a:xfrm>
          <a:off x="0" y="6844592"/>
          <a:ext cx="14934941" cy="898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Реконструкция отделения воздуходувок Центральной станции аэрации ГУП «Водоканал СПб» с заменой компрессорного оборудования </a:t>
          </a:r>
          <a:endParaRPr lang="ru-RU" sz="2400" kern="1200" dirty="0">
            <a:latin typeface="+mj-lt"/>
          </a:endParaRPr>
        </a:p>
      </dsp:txBody>
      <dsp:txXfrm>
        <a:off x="0" y="6844592"/>
        <a:ext cx="14934941" cy="898560"/>
      </dsp:txXfrm>
    </dsp:sp>
    <dsp:sp modelId="{956BAC9C-951A-485E-BF51-C67D03C7F813}">
      <dsp:nvSpPr>
        <dsp:cNvPr id="0" name=""/>
        <dsp:cNvSpPr/>
      </dsp:nvSpPr>
      <dsp:spPr>
        <a:xfrm>
          <a:off x="0" y="7743152"/>
          <a:ext cx="1493494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8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b="1" kern="1200" dirty="0" smtClean="0">
              <a:latin typeface="+mj-lt"/>
            </a:rPr>
            <a:t>Суммарная мощность более 10 МВт</a:t>
          </a:r>
          <a:endParaRPr lang="ru-RU" sz="2200" b="1" kern="1200" dirty="0">
            <a:latin typeface="+mj-lt"/>
          </a:endParaRPr>
        </a:p>
      </dsp:txBody>
      <dsp:txXfrm>
        <a:off x="0" y="7743152"/>
        <a:ext cx="14934941" cy="794880"/>
      </dsp:txXfrm>
    </dsp:sp>
    <dsp:sp modelId="{7699F79C-0DF2-4D13-80CD-8B61BBBD0604}">
      <dsp:nvSpPr>
        <dsp:cNvPr id="0" name=""/>
        <dsp:cNvSpPr/>
      </dsp:nvSpPr>
      <dsp:spPr>
        <a:xfrm>
          <a:off x="0" y="8538032"/>
          <a:ext cx="14934941" cy="898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Реконструкции электрической подстанции ПС-238 110/10/6</a:t>
          </a:r>
          <a:r>
            <a:rPr lang="en-US" sz="2400" kern="1200" dirty="0" smtClean="0"/>
            <a:t> </a:t>
          </a:r>
          <a:r>
            <a:rPr lang="ru-RU" sz="2400" kern="1200" dirty="0" err="1" smtClean="0"/>
            <a:t>кВ</a:t>
          </a:r>
          <a:r>
            <a:rPr lang="ru-RU" sz="2400" kern="1200" dirty="0" smtClean="0"/>
            <a:t> очистных сооружений на о. Белый г. Санкт-Петербург</a:t>
          </a:r>
          <a:endParaRPr lang="ru-RU" sz="2400" kern="1200" dirty="0">
            <a:latin typeface="+mj-lt"/>
          </a:endParaRPr>
        </a:p>
      </dsp:txBody>
      <dsp:txXfrm>
        <a:off x="0" y="8538032"/>
        <a:ext cx="14934941" cy="898560"/>
      </dsp:txXfrm>
    </dsp:sp>
    <dsp:sp modelId="{396845B5-E955-4001-952D-AB7C8154BBC6}">
      <dsp:nvSpPr>
        <dsp:cNvPr id="0" name=""/>
        <dsp:cNvSpPr/>
      </dsp:nvSpPr>
      <dsp:spPr>
        <a:xfrm>
          <a:off x="0" y="9436592"/>
          <a:ext cx="1493494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84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b="1" kern="1200" dirty="0" smtClean="0"/>
            <a:t>Установленная мощность 80 МВт</a:t>
          </a:r>
          <a:endParaRPr lang="ru-RU" sz="2200" b="1" kern="1200" dirty="0">
            <a:latin typeface="+mj-lt"/>
          </a:endParaRPr>
        </a:p>
      </dsp:txBody>
      <dsp:txXfrm>
        <a:off x="0" y="9436592"/>
        <a:ext cx="14934941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E2385-8812-4A93-98B3-176BAE77417F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4D78A-8CD6-4DA9-A550-44A2230B6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3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v-klaster.ru/index.html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5.pn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png"/><Relationship Id="rId3" Type="http://schemas.openxmlformats.org/officeDocument/2006/relationships/image" Target="../media/image50.wmf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wmf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5.png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diagramData" Target="../diagrams/data2.xml"/><Relationship Id="rId12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microsoft.com/office/2007/relationships/diagramDrawing" Target="../diagrams/drawing2.xml"/><Relationship Id="rId5" Type="http://schemas.openxmlformats.org/officeDocument/2006/relationships/image" Target="../media/image77.jpeg"/><Relationship Id="rId15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76.jpe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6.png"/><Relationship Id="rId4" Type="http://schemas.openxmlformats.org/officeDocument/2006/relationships/image" Target="../media/image82.jpe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8.png"/><Relationship Id="rId21" Type="http://schemas.openxmlformats.org/officeDocument/2006/relationships/image" Target="../media/image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25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824848" y="12978680"/>
            <a:ext cx="3712964" cy="41806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b="1" dirty="0" smtClean="0">
                <a:solidFill>
                  <a:srgbClr val="005909"/>
                </a:solidFill>
                <a:latin typeface="Segoe UI" pitchFamily="18" charset="0"/>
                <a:cs typeface="Segoe UI" pitchFamily="18" charset="0"/>
              </a:rPr>
              <a:t>www.alliance-electro.ru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534816" y="4049688"/>
            <a:ext cx="21560075" cy="4968552"/>
            <a:chOff x="1534816" y="4049688"/>
            <a:chExt cx="21560075" cy="496855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" r="1381" b="5428"/>
            <a:stretch/>
          </p:blipFill>
          <p:spPr>
            <a:xfrm>
              <a:off x="15720392" y="4049688"/>
              <a:ext cx="7374499" cy="49685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8" r="2653"/>
            <a:stretch/>
          </p:blipFill>
          <p:spPr>
            <a:xfrm>
              <a:off x="1534816" y="4049688"/>
              <a:ext cx="6825344" cy="49621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4"/>
            <a:stretch/>
          </p:blipFill>
          <p:spPr>
            <a:xfrm>
              <a:off x="8303568" y="4049688"/>
              <a:ext cx="7710040" cy="49685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pic>
        <p:nvPicPr>
          <p:cNvPr id="47" name="Picture 2" descr="D: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97" y="5411416"/>
            <a:ext cx="5213381" cy="2448272"/>
          </a:xfrm>
          <a:prstGeom prst="rect">
            <a:avLst/>
          </a:prstGeom>
          <a:noFill/>
          <a:effectLst>
            <a:glow rad="1905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9190412" y="5783040"/>
            <a:ext cx="62912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Группа компаний</a:t>
            </a:r>
          </a:p>
          <a:p>
            <a:pPr algn="ctr"/>
            <a:r>
              <a:rPr lang="ru-RU" sz="6000" b="1" dirty="0" smtClean="0"/>
              <a:t>«Альянс </a:t>
            </a:r>
            <a:r>
              <a:rPr lang="ru-RU" sz="6000" b="1" dirty="0" err="1" smtClean="0"/>
              <a:t>Электро</a:t>
            </a:r>
            <a:r>
              <a:rPr lang="ru-RU" sz="6000" b="1" dirty="0" smtClean="0"/>
              <a:t>»</a:t>
            </a:r>
            <a:endParaRPr lang="ru-RU" sz="6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676" y="4697760"/>
            <a:ext cx="3096344" cy="35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-klaster.ru/images/logo/vodoka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587" y="627027"/>
            <a:ext cx="1784765" cy="130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-klaster.ru/images/logo/zh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536" y="51827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-klaster.ru/images/logo/raw%20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718" y="809329"/>
            <a:ext cx="1803050" cy="9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-klaster.ru/images/logo/gerb_sp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232" y="616409"/>
            <a:ext cx="1024880" cy="12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8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"/>
          <p:cNvSpPr txBox="1"/>
          <p:nvPr/>
        </p:nvSpPr>
        <p:spPr>
          <a:xfrm>
            <a:off x="1441818" y="834414"/>
            <a:ext cx="1219034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Водный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кластер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23" name="Picture 2" descr="D:\л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80318" y="2760211"/>
            <a:ext cx="21844930" cy="82022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5300"/>
              </a:lnSpc>
              <a:tabLst/>
            </a:pPr>
            <a:r>
              <a:rPr lang="ru-RU" altLang="zh-CN" sz="3200" dirty="0" smtClean="0">
                <a:cs typeface="Segoe UI" pitchFamily="18" charset="0"/>
              </a:rPr>
              <a:t>Группа компаний «Альянс </a:t>
            </a:r>
            <a:r>
              <a:rPr lang="ru-RU" altLang="zh-CN" sz="3200" dirty="0" err="1" smtClean="0">
                <a:cs typeface="Segoe UI" pitchFamily="18" charset="0"/>
              </a:rPr>
              <a:t>Электро</a:t>
            </a:r>
            <a:r>
              <a:rPr lang="ru-RU" altLang="zh-CN" sz="3200" dirty="0" smtClean="0">
                <a:cs typeface="Segoe UI" pitchFamily="18" charset="0"/>
              </a:rPr>
              <a:t>» совместно с ГУП «Водоканал Санкт-Петербурга», Группой компаний «НПО Завод химических реагентов» и «Российской ассоциацией водоснабжения и водоотведения» является соучредителем </a:t>
            </a:r>
            <a:r>
              <a:rPr lang="ru-RU" altLang="zh-CN" sz="3200" b="1" dirty="0" smtClean="0">
                <a:cs typeface="Segoe UI" pitchFamily="18" charset="0"/>
              </a:rPr>
              <a:t>Кластера водоснабжения и водоотведения в Санкт-Петербурге</a:t>
            </a:r>
            <a:r>
              <a:rPr lang="ru-RU" altLang="zh-CN" sz="3200" dirty="0" smtClean="0">
                <a:cs typeface="Segoe UI" pitchFamily="18" charset="0"/>
              </a:rPr>
              <a:t>, созданного ГУП «Водоканал Санкт-Петербурга» по инициативе Правительства Санкт-Петербурга с целью с</a:t>
            </a:r>
            <a:r>
              <a:rPr lang="ru-RU" sz="3200" dirty="0" smtClean="0"/>
              <a:t>формировать </a:t>
            </a:r>
            <a:r>
              <a:rPr lang="ru-RU" sz="3200" dirty="0"/>
              <a:t>условия для ускорения разработки и внедрения новых технологий в сфере водоснабжения и водоотведения на основе отечественных </a:t>
            </a:r>
            <a:r>
              <a:rPr lang="ru-RU" sz="3200" dirty="0" smtClean="0"/>
              <a:t>разработок.</a:t>
            </a:r>
          </a:p>
          <a:p>
            <a:pPr algn="just">
              <a:lnSpc>
                <a:spcPts val="5300"/>
              </a:lnSpc>
              <a:tabLst/>
            </a:pPr>
            <a:r>
              <a:rPr lang="ru-RU" altLang="zh-CN" sz="3200" dirty="0" smtClean="0">
                <a:cs typeface="Segoe UI" pitchFamily="18" charset="0"/>
              </a:rPr>
              <a:t>Участниками Водного кластера в настоящее время являются более 25 компаний, работающих в сфере инжиниринга и производства решений и оборудования для отрасли водоснабжения и водоотведения.</a:t>
            </a:r>
          </a:p>
          <a:p>
            <a:pPr algn="just">
              <a:lnSpc>
                <a:spcPts val="5300"/>
              </a:lnSpc>
              <a:tabLst/>
            </a:pPr>
            <a:r>
              <a:rPr lang="ru-RU" altLang="zh-CN" sz="3200" dirty="0" smtClean="0">
                <a:cs typeface="Segoe UI" pitchFamily="18" charset="0"/>
              </a:rPr>
              <a:t>Специалисты Группы компаний «Альянс </a:t>
            </a:r>
            <a:r>
              <a:rPr lang="ru-RU" altLang="zh-CN" sz="3200" dirty="0" err="1" smtClean="0">
                <a:cs typeface="Segoe UI" pitchFamily="18" charset="0"/>
              </a:rPr>
              <a:t>Электро</a:t>
            </a:r>
            <a:r>
              <a:rPr lang="ru-RU" altLang="zh-CN" sz="3200" dirty="0" smtClean="0">
                <a:cs typeface="Segoe UI" pitchFamily="18" charset="0"/>
              </a:rPr>
              <a:t>» активно участвуют в работе технологического и промышленного сегментов Кластера и привлекаются к преподаванию в Водной академии, созданной в его рамках.</a:t>
            </a:r>
          </a:p>
          <a:p>
            <a:pPr algn="just">
              <a:lnSpc>
                <a:spcPts val="5300"/>
              </a:lnSpc>
              <a:tabLst/>
            </a:pPr>
            <a:endParaRPr lang="ru-RU" altLang="zh-CN" sz="3200" dirty="0">
              <a:cs typeface="Segoe UI" pitchFamily="18" charset="0"/>
            </a:endParaRPr>
          </a:p>
          <a:p>
            <a:pPr algn="just">
              <a:lnSpc>
                <a:spcPts val="5300"/>
              </a:lnSpc>
              <a:tabLst/>
            </a:pPr>
            <a:endParaRPr lang="ru-RU" altLang="zh-CN" sz="3200" dirty="0" smtClean="0">
              <a:cs typeface="Segoe UI" pitchFamily="18" charset="0"/>
            </a:endParaRPr>
          </a:p>
          <a:p>
            <a:pPr algn="ctr">
              <a:lnSpc>
                <a:spcPts val="5300"/>
              </a:lnSpc>
              <a:tabLst/>
            </a:pPr>
            <a:r>
              <a:rPr lang="en-US" altLang="zh-CN" sz="4400" dirty="0">
                <a:cs typeface="Segoe UI" pitchFamily="18" charset="0"/>
                <a:hlinkClick r:id="rId8"/>
              </a:rPr>
              <a:t>http://</a:t>
            </a:r>
            <a:r>
              <a:rPr lang="en-US" altLang="zh-CN" sz="4400" dirty="0" smtClean="0">
                <a:cs typeface="Segoe UI" pitchFamily="18" charset="0"/>
                <a:hlinkClick r:id="rId8"/>
              </a:rPr>
              <a:t>v-klaster.ru/index.html</a:t>
            </a:r>
            <a:r>
              <a:rPr lang="ru-RU" altLang="zh-CN" sz="4400" dirty="0" smtClean="0">
                <a:cs typeface="Segoe UI" pitchFamily="18" charset="0"/>
              </a:rPr>
              <a:t> </a:t>
            </a:r>
            <a:endParaRPr lang="en-US" altLang="zh-CN" sz="4400" dirty="0" smtClean="0">
              <a:cs typeface="Segoe U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78832" y="2105472"/>
            <a:ext cx="213143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Группа компаний «Альянс </a:t>
            </a:r>
            <a:r>
              <a:rPr lang="ru-RU" sz="3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развивает 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партнерство с мировым лидером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области решений для водоснабжения и водоотведения </a:t>
            </a:r>
            <a:r>
              <a:rPr lang="mr-IN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компанией </a:t>
            </a:r>
            <a:r>
              <a:rPr lang="en-US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Veolia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-, совместно со специалистами которой и при содействии инженеров 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ГУП «Водоканал Санкт-Петербурга»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выбрано оптимальное для российских условий решение по очистке воды поверхностных источников, основанное на технологии ускоренной седиментации </a:t>
            </a:r>
            <a:r>
              <a:rPr lang="en-US" sz="3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Actiflo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ru-RU" sz="3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основе технологии </a:t>
            </a:r>
            <a:r>
              <a:rPr lang="mr-IN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использование </a:t>
            </a:r>
            <a:r>
              <a:rPr lang="ru-RU" sz="3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микропеска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для увеличения скорости хлопьеобразования и осаждения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Сооружения, основанные на указанной технологии, наиболее 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компактны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при строительстве и 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эффективны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при эксплуатации, что подтверждается как зарубежным, так и российским опытом.</a:t>
            </a:r>
          </a:p>
          <a:p>
            <a:pPr algn="just"/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Станции водоочистки по технологии </a:t>
            </a:r>
            <a:r>
              <a:rPr lang="en-US" sz="3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Actiflo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производительностью 50 </a:t>
            </a:r>
            <a:r>
              <a:rPr lang="mr-IN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50 000 м3/</a:t>
            </a:r>
            <a:r>
              <a:rPr lang="ru-RU" sz="3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сут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имеют подтверждение соответствия требованиям технического регламента Таможенного союза и продвигаются на российском рынке под брендом 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3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АльянсЭко</a:t>
            </a:r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 возможностью локализации производства преимущественно в России.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6" y="7167718"/>
            <a:ext cx="11072777" cy="523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4574" y="729282"/>
            <a:ext cx="2808312" cy="936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608" y="7108074"/>
            <a:ext cx="3944930" cy="55825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Установка быстрого осветления «</a:t>
            </a:r>
            <a:r>
              <a:rPr lang="ru-RU" altLang="zh-CN" sz="4800" b="1" dirty="0" err="1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АльянсЭко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»</a:t>
            </a:r>
            <a:r>
              <a:rPr lang="en-US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 </a:t>
            </a:r>
          </a:p>
        </p:txBody>
      </p:sp>
      <p:pic>
        <p:nvPicPr>
          <p:cNvPr id="17" name="Picture 2" descr="D:\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94856" y="2033464"/>
            <a:ext cx="205942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Обеспечение высокого качества воды с минимальными потерями, даже при значительных колебаниях качества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сырой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воды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Строительство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с минимальными экономическими затратами и в кратчайшие сроки</a:t>
            </a:r>
            <a:endParaRPr lang="en-GB" sz="3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Сокращение площадей требуемого помещения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Полная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автоматизация для минимизации участия операторов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Возможность контейнерного исполнения</a:t>
            </a:r>
            <a:endParaRPr lang="en-GB" sz="3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Снижение капитальных и эксплуатационных затрат, а также «углеродистого следа» (количество углекислого и других газов, выбрасываемых в атмосферу и вызывающих парниковый эффект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)</a:t>
            </a:r>
            <a:endParaRPr lang="it-IT" sz="3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Wingdings" pitchFamily="2" charset="2"/>
            </a:endParaRPr>
          </a:p>
          <a:p>
            <a:pPr algn="just">
              <a:lnSpc>
                <a:spcPct val="150000"/>
              </a:lnSpc>
            </a:pPr>
            <a:endParaRPr lang="ru-RU" sz="4000" dirty="0">
              <a:cs typeface="Times New Roman" pitchFamily="18" charset="0"/>
            </a:endParaRPr>
          </a:p>
        </p:txBody>
      </p:sp>
      <p:pic>
        <p:nvPicPr>
          <p:cNvPr id="9" name="Picture 4" descr="Actiflo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68" y="8154144"/>
            <a:ext cx="7174168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Ørestaden (D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160" y="8154144"/>
            <a:ext cx="5832648" cy="3861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Основные преимущества станций «</a:t>
            </a:r>
            <a:r>
              <a:rPr lang="ru-RU" altLang="zh-CN" sz="4800" b="1" dirty="0" err="1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АльянсЭко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»</a:t>
            </a:r>
            <a:r>
              <a:rPr lang="en-US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 </a:t>
            </a:r>
          </a:p>
        </p:txBody>
      </p:sp>
      <p:pic>
        <p:nvPicPr>
          <p:cNvPr id="18" name="Picture 2" descr="D: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914932" y="2825552"/>
            <a:ext cx="16315865" cy="7509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Разработан специалистами  Группы компаний «Альянс </a:t>
            </a:r>
            <a:r>
              <a:rPr lang="ru-RU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endParaRPr lang="ru-RU" sz="3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Основан на применении вращающихся </a:t>
            </a:r>
            <a:r>
              <a:rPr lang="ru-RU" sz="3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биороторов</a:t>
            </a:r>
            <a:endParaRPr lang="ru-RU" sz="3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(технология </a:t>
            </a:r>
            <a:r>
              <a:rPr lang="en-US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RBC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</a:t>
            </a:r>
            <a:r>
              <a:rPr lang="en-US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Rotating Biological Contactor)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Предназначен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глубокой биологической очистки хозяйственно-бытовых и близких к ним по составу производственных сточных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вод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Диапазон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производительности комплекса от 50 до 1500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sz="3200" baseline="30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/сутки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3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сферы применения</a:t>
            </a: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143000" lvl="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Муниципальные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образования численностью до 6000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</a:p>
          <a:p>
            <a:pPr marL="1143000" lvl="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Коттеджные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поселки,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гостиницы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143000" lvl="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Санаторно-курортные кластеры</a:t>
            </a:r>
          </a:p>
          <a:p>
            <a:pPr marL="1143000" lvl="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Территории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промышленных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предприятий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2" descr="W:\bulava\Губинский\_Photo ZCD\IMG_14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0752" y="2654326"/>
            <a:ext cx="4032448" cy="276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2544" y="5780920"/>
            <a:ext cx="2903722" cy="277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7412" y="6106367"/>
            <a:ext cx="2770166" cy="245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1" t="3923" r="1428" b="4799"/>
          <a:stretch/>
        </p:blipFill>
        <p:spPr>
          <a:xfrm>
            <a:off x="17374788" y="9220340"/>
            <a:ext cx="554461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"/>
          <p:cNvSpPr txBox="1"/>
          <p:nvPr/>
        </p:nvSpPr>
        <p:spPr>
          <a:xfrm>
            <a:off x="1441818" y="834414"/>
            <a:ext cx="1723090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Комплекс биологической очистки сточных вод «</a:t>
            </a:r>
            <a:r>
              <a:rPr lang="ru-RU" altLang="zh-CN" sz="4800" b="1" dirty="0" err="1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АльянсБио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»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6" name="Picture 2" descr="D:\л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18652" y="2549339"/>
            <a:ext cx="20552260" cy="9473410"/>
            <a:chOff x="1618652" y="2549339"/>
            <a:chExt cx="20552260" cy="947341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652" y="5770847"/>
              <a:ext cx="3651382" cy="26522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9458" y="9012339"/>
              <a:ext cx="3651382" cy="26396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17416" y="5819497"/>
              <a:ext cx="1789534" cy="2632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21316" y="9030631"/>
              <a:ext cx="1785634" cy="26396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17417" y="2602630"/>
              <a:ext cx="1789534" cy="2631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652" y="2549339"/>
              <a:ext cx="3651382" cy="26843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43" name="Скругленный прямоугольник 4"/>
            <p:cNvSpPr/>
            <p:nvPr/>
          </p:nvSpPr>
          <p:spPr>
            <a:xfrm>
              <a:off x="5711280" y="2609528"/>
              <a:ext cx="6462548" cy="2457952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  <a:scene3d>
              <a:camera prst="orthographicFront"/>
              <a:lightRig rig="flat" dir="t"/>
            </a:scene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Стабильность </a:t>
              </a:r>
              <a:r>
                <a:rPr lang="ru-RU" sz="2400" b="1" dirty="0" smtClean="0">
                  <a:solidFill>
                    <a:schemeClr val="tx1"/>
                  </a:solidFill>
                  <a:cs typeface="Segoe UI" pitchFamily="18" charset="0"/>
                </a:rPr>
                <a:t>технологии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chemeClr val="tx1"/>
                  </a:solidFill>
                  <a:cs typeface="Segoe UI" pitchFamily="18" charset="0"/>
                </a:rPr>
                <a:t>Комплекс адаптирован к неблагоприятным условиям эксплуатации. Стабильные параметры очистки обеспечиваются при изменении нагрузки от 30% до 150 %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46" name="Скругленный прямоугольник 4"/>
            <p:cNvSpPr/>
            <p:nvPr/>
          </p:nvSpPr>
          <p:spPr>
            <a:xfrm>
              <a:off x="5659117" y="5681842"/>
              <a:ext cx="6501213" cy="2715803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  <a:scene3d>
              <a:camera prst="orthographicFront"/>
              <a:lightRig rig="flat" dir="t"/>
            </a:scene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Эксплуатационные расходы</a:t>
              </a:r>
            </a:p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Не требуется постоянного присутствия  обслуживающего персонала. Процесс полностью автоматизирован, потребность в реагентах минимальна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49" name="Скругленный прямоугольник 4"/>
            <p:cNvSpPr/>
            <p:nvPr/>
          </p:nvSpPr>
          <p:spPr>
            <a:xfrm>
              <a:off x="5632392" y="8752961"/>
              <a:ext cx="6527937" cy="3269788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  <a:scene3d>
              <a:camera prst="orthographicFront"/>
              <a:lightRig rig="flat" dir="t"/>
            </a:scene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Перспектива развития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err="1">
                  <a:solidFill>
                    <a:schemeClr val="tx1"/>
                  </a:solidFill>
                  <a:cs typeface="Segoe UI" pitchFamily="18" charset="0"/>
                </a:rPr>
                <a:t>Блочно</a:t>
              </a: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-модульная конструкция позволяет увеличивать производительность путем добавления требуемых блоков</a:t>
              </a:r>
            </a:p>
          </p:txBody>
        </p:sp>
        <p:sp>
          <p:nvSpPr>
            <p:cNvPr id="52" name="Скругленный прямоугольник 4"/>
            <p:cNvSpPr/>
            <p:nvPr/>
          </p:nvSpPr>
          <p:spPr>
            <a:xfrm>
              <a:off x="14981374" y="2737116"/>
              <a:ext cx="7172960" cy="2504403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  <a:scene3d>
              <a:camera prst="orthographicFront"/>
              <a:lightRig rig="flat" dir="t"/>
            </a:scene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err="1">
                  <a:solidFill>
                    <a:schemeClr val="tx1"/>
                  </a:solidFill>
                  <a:cs typeface="Segoe UI" pitchFamily="18" charset="0"/>
                </a:rPr>
                <a:t>Энергоэффективность</a:t>
              </a:r>
              <a:endParaRPr lang="ru-RU" sz="2400" b="1" dirty="0">
                <a:solidFill>
                  <a:schemeClr val="tx1"/>
                </a:solidFill>
                <a:cs typeface="Segoe UI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Отсутствие воздуходувных и компрессорных установок. Удельная потребляемая мощность технологического оборудования от 0,02 до 0,05 кВт/м³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55" name="Скругленный прямоугольник 4"/>
            <p:cNvSpPr/>
            <p:nvPr/>
          </p:nvSpPr>
          <p:spPr>
            <a:xfrm>
              <a:off x="14958503" y="5819495"/>
              <a:ext cx="7212409" cy="2591079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  <a:scene3d>
              <a:camera prst="orthographicFront"/>
              <a:lightRig rig="flat" dir="t"/>
            </a:scene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Обслуживание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Times New Roman" pitchFamily="18" charset="0"/>
                </a:rPr>
                <a:t>Простота и надежность технологических узлов. Материальное исполнение – только из коррозионностойких материалов (полипропилен, нержавеющая сталь</a:t>
              </a:r>
              <a:r>
                <a:rPr lang="ru-RU" sz="2400" b="1" dirty="0" smtClean="0">
                  <a:solidFill>
                    <a:schemeClr val="tx1"/>
                  </a:solidFill>
                  <a:cs typeface="Times New Roman" pitchFamily="18" charset="0"/>
                </a:rPr>
                <a:t>)           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chemeClr val="tx1"/>
                  </a:solidFill>
                  <a:cs typeface="Times New Roman" pitchFamily="18" charset="0"/>
                </a:rPr>
                <a:t>Срок </a:t>
              </a:r>
              <a:r>
                <a:rPr lang="ru-RU" sz="2400" b="1" dirty="0">
                  <a:solidFill>
                    <a:schemeClr val="tx1"/>
                  </a:solidFill>
                  <a:cs typeface="Times New Roman" pitchFamily="18" charset="0"/>
                </a:rPr>
                <a:t>службы основного оборудования </a:t>
              </a:r>
              <a:r>
                <a:rPr lang="ru-RU" sz="2400" b="1" dirty="0" smtClean="0">
                  <a:solidFill>
                    <a:schemeClr val="tx1"/>
                  </a:solidFill>
                  <a:cs typeface="Times New Roman" pitchFamily="18" charset="0"/>
                </a:rPr>
                <a:t>– 25 лет </a:t>
              </a:r>
              <a:endParaRPr lang="ru-RU" sz="24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58" name="Скругленный прямоугольник 4"/>
            <p:cNvSpPr/>
            <p:nvPr/>
          </p:nvSpPr>
          <p:spPr>
            <a:xfrm>
              <a:off x="14958503" y="8735439"/>
              <a:ext cx="7212409" cy="3133379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  <a:scene3d>
              <a:camera prst="orthographicFront"/>
              <a:lightRig rig="flat" dir="t"/>
            </a:scene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Занимаемая территория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tx1"/>
                  </a:solidFill>
                  <a:cs typeface="Segoe UI" pitchFamily="18" charset="0"/>
                </a:rPr>
                <a:t>Компактность размещения оборудования и сооружений. Возможно подземное и наземное </a:t>
              </a:r>
              <a:r>
                <a:rPr lang="ru-RU" sz="2400" b="1" dirty="0" smtClean="0">
                  <a:solidFill>
                    <a:schemeClr val="tx1"/>
                  </a:solidFill>
                  <a:cs typeface="Segoe UI" pitchFamily="18" charset="0"/>
                </a:rPr>
                <a:t>исполнение</a:t>
              </a:r>
              <a:endParaRPr lang="ru-RU" sz="2400" b="1" dirty="0">
                <a:solidFill>
                  <a:schemeClr val="tx1"/>
                </a:solidFill>
                <a:cs typeface="Segoe UI" pitchFamily="18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20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Достоинства комплекса «</a:t>
            </a:r>
            <a:r>
              <a:rPr lang="ru-RU" altLang="zh-CN" sz="4800" b="1" dirty="0" err="1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АльянсБио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»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26" name="Picture 2" descr="D:\лого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1"/>
          <p:cNvSpPr txBox="1"/>
          <p:nvPr/>
        </p:nvSpPr>
        <p:spPr>
          <a:xfrm>
            <a:off x="1246784" y="2627412"/>
            <a:ext cx="20522280" cy="373948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ешение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самых сложных задач в сфере внедрения автоматизированных информационно-измерительных систем учета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энергоресурсов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Обеспечение возможности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диспетчеризации и управления, измерения и учёта основных данных о работе предприятий,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том числе - анализа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потерь, технического состояния объектов, построения прогнозов, выработки механизмов принятия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решений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32" y="8226152"/>
            <a:ext cx="8232915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sobolev\Desktop\allcom_m-b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5755" y="7841999"/>
            <a:ext cx="4034042" cy="42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USERS\sobolev\Downloads\Сертификат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4088" y="5993904"/>
            <a:ext cx="3222625" cy="443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sobolev\Desktop\Безымянный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6256" y="8987632"/>
            <a:ext cx="8239772" cy="34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4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1441818" y="834414"/>
            <a:ext cx="1795098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Разработка и внедрение информационно-аналитических систем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промышленных 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предприятий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7" name="Picture 2" descr="D:\л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224" y="4222447"/>
            <a:ext cx="3109267" cy="1225030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/>
          </p:nvPr>
        </p:nvGraphicFramePr>
        <p:xfrm>
          <a:off x="5567264" y="2393504"/>
          <a:ext cx="11440368" cy="9941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7871520" y="3668351"/>
            <a:ext cx="14055086" cy="8389827"/>
            <a:chOff x="6029511" y="3058149"/>
            <a:chExt cx="14055086" cy="8389827"/>
          </a:xfrm>
        </p:grpSpPr>
        <p:pic>
          <p:nvPicPr>
            <p:cNvPr id="18" name="Picture 157" descr="D:\прЕЗЕНТАЦИЯ\108979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29511" y="8840086"/>
              <a:ext cx="2272348" cy="2275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 descr="D:\USERS\sobolev\Desktop\dv[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7863" y="8336030"/>
              <a:ext cx="2785192" cy="3111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7623" y="5671734"/>
              <a:ext cx="2408369" cy="2448272"/>
            </a:xfrm>
            <a:prstGeom prst="rect">
              <a:avLst/>
            </a:prstGeom>
          </p:spPr>
        </p:pic>
        <p:pic>
          <p:nvPicPr>
            <p:cNvPr id="21" name="Picture 4" descr="D:\USERS\sobolev\Desktop\альком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1879" y="5671734"/>
              <a:ext cx="2571750" cy="271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30"/>
            <p:cNvSpPr/>
            <p:nvPr/>
          </p:nvSpPr>
          <p:spPr>
            <a:xfrm>
              <a:off x="8496444" y="3058149"/>
              <a:ext cx="1978902" cy="1818861"/>
            </a:xfrm>
            <a:prstGeom prst="ellipse">
              <a:avLst/>
            </a:prstGeom>
            <a:blipFill rotWithShape="0">
              <a:blip r:embed="rId12" cstate="print"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1"/>
            <p:cNvSpPr txBox="1"/>
            <p:nvPr/>
          </p:nvSpPr>
          <p:spPr>
            <a:xfrm>
              <a:off x="15390551" y="8711819"/>
              <a:ext cx="4454296" cy="145680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00"/>
                </a:lnSpc>
              </a:pPr>
              <a:endParaRPr lang="en-US" altLang="zh-CN" dirty="0" smtClean="0"/>
            </a:p>
            <a:p>
              <a:pPr>
                <a:lnSpc>
                  <a:spcPts val="1000"/>
                </a:lnSpc>
              </a:pPr>
              <a:endParaRPr lang="en-US" altLang="zh-CN" dirty="0" smtClean="0"/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en-US" altLang="zh-CN" dirty="0" smtClean="0"/>
                <a:t>		</a:t>
              </a:r>
              <a:r>
                <a:rPr lang="ru-RU" altLang="zh-CN" sz="3200" b="1" dirty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Интеллектуальные </a:t>
              </a:r>
              <a:endParaRPr lang="ru-RU" altLang="zh-CN" sz="32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endParaRPr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ru-RU" altLang="zh-CN" sz="3200" b="1" dirty="0" smtClean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приборы учета </a:t>
              </a:r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ru-RU" altLang="zh-CN" sz="3200" b="1" dirty="0" smtClean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энергоресурсов</a:t>
              </a:r>
              <a:endParaRPr lang="en-US" altLang="zh-C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1"/>
            <p:cNvSpPr txBox="1"/>
            <p:nvPr/>
          </p:nvSpPr>
          <p:spPr>
            <a:xfrm>
              <a:off x="14568118" y="5739885"/>
              <a:ext cx="5133970" cy="145680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00"/>
                </a:lnSpc>
              </a:pPr>
              <a:endParaRPr lang="en-US" altLang="zh-CN" dirty="0" smtClean="0"/>
            </a:p>
            <a:p>
              <a:pPr>
                <a:lnSpc>
                  <a:spcPts val="1000"/>
                </a:lnSpc>
              </a:pPr>
              <a:endParaRPr lang="en-US" altLang="zh-CN" dirty="0" smtClean="0"/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en-US" altLang="zh-CN" dirty="0" smtClean="0"/>
                <a:t>		</a:t>
              </a:r>
              <a:r>
                <a:rPr lang="ru-RU" altLang="zh-CN" sz="3200" b="1" dirty="0" smtClean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Оборудование </a:t>
              </a:r>
              <a:r>
                <a:rPr lang="ru-RU" altLang="zh-CN" sz="3200" b="1" dirty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сбора, </a:t>
              </a:r>
              <a:endParaRPr lang="ru-RU" altLang="zh-CN" sz="32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endParaRPr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ru-RU" altLang="zh-CN" sz="3200" b="1" dirty="0" smtClean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хранения </a:t>
              </a:r>
              <a:endParaRPr lang="ru-RU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endParaRPr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ru-RU" altLang="zh-CN" sz="3200" b="1" dirty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и передачи данных</a:t>
              </a:r>
              <a:endParaRPr lang="en-US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endParaRPr>
            </a:p>
          </p:txBody>
        </p:sp>
        <p:sp>
          <p:nvSpPr>
            <p:cNvPr id="25" name="TextBox 1"/>
            <p:cNvSpPr txBox="1"/>
            <p:nvPr/>
          </p:nvSpPr>
          <p:spPr>
            <a:xfrm>
              <a:off x="14185610" y="3317820"/>
              <a:ext cx="5898987" cy="1072088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000"/>
                </a:lnSpc>
              </a:pPr>
              <a:endParaRPr lang="en-US" altLang="zh-CN" dirty="0" smtClean="0"/>
            </a:p>
            <a:p>
              <a:pPr>
                <a:lnSpc>
                  <a:spcPts val="1000"/>
                </a:lnSpc>
              </a:pPr>
              <a:endParaRPr lang="en-US" altLang="zh-CN" dirty="0" smtClean="0"/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en-US" altLang="zh-CN" dirty="0" smtClean="0"/>
                <a:t>	</a:t>
              </a:r>
              <a:r>
                <a:rPr lang="en-US" altLang="zh-CN" sz="2200" b="1" dirty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	</a:t>
              </a:r>
              <a:r>
                <a:rPr lang="ru-RU" altLang="zh-CN" sz="3200" b="1" dirty="0" smtClean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Аппаратно-программный </a:t>
              </a:r>
            </a:p>
            <a:p>
              <a:pPr algn="ctr">
                <a:lnSpc>
                  <a:spcPts val="3000"/>
                </a:lnSpc>
                <a:tabLst>
                  <a:tab pos="88900" algn="l"/>
                  <a:tab pos="101600" algn="l"/>
                  <a:tab pos="114300" algn="l"/>
                </a:tabLst>
              </a:pPr>
              <a:r>
                <a:rPr lang="ru-RU" altLang="zh-CN" sz="3200" b="1" dirty="0" smtClean="0">
                  <a:solidFill>
                    <a:srgbClr val="000000"/>
                  </a:solidFill>
                  <a:latin typeface="Segoe UI" pitchFamily="18" charset="0"/>
                  <a:cs typeface="Segoe UI" pitchFamily="18" charset="0"/>
                </a:rPr>
                <a:t>Комплекс                          </a:t>
              </a:r>
              <a:endParaRPr lang="ru-RU" altLang="zh-CN" sz="32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29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1441818" y="834414"/>
            <a:ext cx="1723090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/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Услуги в сфере создания автоматизированной системы измерений, учета и построения водного баланса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32" name="Picture 2" descr="D:\лого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5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407024" y="2465512"/>
            <a:ext cx="17093134" cy="9733662"/>
            <a:chOff x="3118992" y="2465512"/>
            <a:chExt cx="17093134" cy="9733662"/>
          </a:xfrm>
        </p:grpSpPr>
        <p:sp>
          <p:nvSpPr>
            <p:cNvPr id="12" name="Rectangle 147"/>
            <p:cNvSpPr/>
            <p:nvPr/>
          </p:nvSpPr>
          <p:spPr bwMode="auto">
            <a:xfrm>
              <a:off x="14894371" y="5705872"/>
              <a:ext cx="5218509" cy="365295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76B53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288036" tIns="144018" rIns="144018" bIns="144018" rtlCol="0" anchor="ctr">
              <a:noAutofit/>
            </a:bodyPr>
            <a:lstStyle/>
            <a:p>
              <a:pPr marL="342880" indent="-342880" algn="ctr"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Font typeface="Arial" pitchFamily="34" charset="0"/>
                <a:buChar char="•"/>
              </a:pPr>
              <a:endParaRPr lang="ru-RU" sz="20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" name="Rectangle 163"/>
            <p:cNvSpPr/>
            <p:nvPr/>
          </p:nvSpPr>
          <p:spPr bwMode="auto">
            <a:xfrm>
              <a:off x="3268936" y="5706798"/>
              <a:ext cx="5659897" cy="362666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76B53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288036" tIns="144018" rIns="144018" bIns="144018" rtlCol="0" anchor="ctr">
              <a:noAutofit/>
            </a:bodyPr>
            <a:lstStyle/>
            <a:p>
              <a:pPr marL="342880" indent="-342880"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Font typeface="Arial" pitchFamily="34" charset="0"/>
                <a:buChar char="•"/>
              </a:pPr>
              <a:endParaRPr lang="ru-RU" sz="20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Box 218"/>
            <p:cNvSpPr txBox="1">
              <a:spLocks noChangeArrowheads="1"/>
            </p:cNvSpPr>
            <p:nvPr/>
          </p:nvSpPr>
          <p:spPr bwMode="auto">
            <a:xfrm>
              <a:off x="3718442" y="9282230"/>
              <a:ext cx="4604608" cy="344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82870" tIns="91440" rIns="182870" bIns="91440">
              <a:spAutoFit/>
            </a:bodyPr>
            <a:lstStyle/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" name="Rectangle 120"/>
            <p:cNvSpPr/>
            <p:nvPr/>
          </p:nvSpPr>
          <p:spPr bwMode="auto">
            <a:xfrm>
              <a:off x="3263008" y="10096821"/>
              <a:ext cx="16703724" cy="210235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76B53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288036" tIns="144018" rIns="144018" bIns="144018" rtlCol="0" anchor="ctr">
              <a:noAutofit/>
            </a:bodyPr>
            <a:lstStyle/>
            <a:p>
              <a:pPr marL="342880" indent="-342880" algn="ctr"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Font typeface="Arial" pitchFamily="34" charset="0"/>
                <a:buChar char="•"/>
              </a:pPr>
              <a:endParaRPr lang="ru-RU" sz="2000" dirty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7" name="Picture 10" descr="home-meter.wmf"/>
            <p:cNvPicPr>
              <a:picLocks noChangeAspect="1"/>
            </p:cNvPicPr>
            <p:nvPr/>
          </p:nvPicPr>
          <p:blipFill>
            <a:blip r:embed="rId2" cstate="screen">
              <a:grayscl/>
            </a:blip>
            <a:srcRect/>
            <a:stretch>
              <a:fillRect/>
            </a:stretch>
          </p:blipFill>
          <p:spPr bwMode="auto">
            <a:xfrm>
              <a:off x="4341336" y="10258573"/>
              <a:ext cx="1550515" cy="715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 descr="apartments-meter.wmf"/>
            <p:cNvPicPr>
              <a:picLocks noChangeAspect="1"/>
            </p:cNvPicPr>
            <p:nvPr/>
          </p:nvPicPr>
          <p:blipFill>
            <a:blip r:embed="rId3" cstate="screen">
              <a:grayscl/>
            </a:blip>
            <a:srcRect l="-13670" r="-13670"/>
            <a:stretch>
              <a:fillRect/>
            </a:stretch>
          </p:blipFill>
          <p:spPr bwMode="auto">
            <a:xfrm>
              <a:off x="6077246" y="10207121"/>
              <a:ext cx="1996948" cy="766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218"/>
            <p:cNvSpPr txBox="1">
              <a:spLocks noChangeArrowheads="1"/>
            </p:cNvSpPr>
            <p:nvPr/>
          </p:nvSpPr>
          <p:spPr bwMode="auto">
            <a:xfrm>
              <a:off x="3447231" y="11061514"/>
              <a:ext cx="5295424" cy="1054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Данные абонентского учета</a:t>
              </a:r>
              <a:endParaRPr lang="en-US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Измеренные объемы</a:t>
              </a: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потребления и подачи</a:t>
              </a:r>
            </a:p>
          </p:txBody>
        </p:sp>
        <p:grpSp>
          <p:nvGrpSpPr>
            <p:cNvPr id="20" name="Group 31"/>
            <p:cNvGrpSpPr/>
            <p:nvPr/>
          </p:nvGrpSpPr>
          <p:grpSpPr>
            <a:xfrm>
              <a:off x="13821266" y="10157820"/>
              <a:ext cx="6329690" cy="1967253"/>
              <a:chOff x="2700736" y="5489940"/>
              <a:chExt cx="3276051" cy="1077613"/>
            </a:xfrm>
          </p:grpSpPr>
          <p:sp>
            <p:nvSpPr>
              <p:cNvPr id="21" name="TextBox 218"/>
              <p:cNvSpPr txBox="1">
                <a:spLocks noChangeArrowheads="1"/>
              </p:cNvSpPr>
              <p:nvPr/>
            </p:nvSpPr>
            <p:spPr bwMode="auto">
              <a:xfrm>
                <a:off x="2700736" y="5990123"/>
                <a:ext cx="3276051" cy="577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1828690" fontAlgn="base">
                  <a:lnSpc>
                    <a:spcPts val="1526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b="1" dirty="0" smtClean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Состояние объектов водоснабжения  </a:t>
                </a:r>
                <a:endParaRPr lang="ru-RU" sz="24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1828690" fontAlgn="base">
                  <a:lnSpc>
                    <a:spcPts val="1526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1828690" fontAlgn="base">
                  <a:lnSpc>
                    <a:spcPts val="1526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Давление на сети, параметры </a:t>
                </a:r>
              </a:p>
              <a:p>
                <a:pPr algn="ctr" defTabSz="1828690" fontAlgn="base">
                  <a:lnSpc>
                    <a:spcPts val="1526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 defTabSz="1828690" fontAlgn="base">
                  <a:lnSpc>
                    <a:spcPts val="1526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dirty="0">
                    <a:solidFill>
                      <a:srgbClr val="0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работы НС, состояние арматуры</a:t>
                </a:r>
              </a:p>
            </p:txBody>
          </p:sp>
          <p:pic>
            <p:nvPicPr>
              <p:cNvPr id="22" name="Picture 59" descr="tower.wmf"/>
              <p:cNvPicPr>
                <a:picLocks noChangeAspect="1"/>
              </p:cNvPicPr>
              <p:nvPr/>
            </p:nvPicPr>
            <p:blipFill>
              <a:blip r:embed="rId4" cstate="print">
                <a:grayscl/>
              </a:blip>
              <a:srcRect l="-20570" r="-20570"/>
              <a:stretch>
                <a:fillRect/>
              </a:stretch>
            </p:blipFill>
            <p:spPr bwMode="auto">
              <a:xfrm>
                <a:off x="4302390" y="5489940"/>
                <a:ext cx="618185" cy="446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3" name="Group 51"/>
            <p:cNvGrpSpPr/>
            <p:nvPr/>
          </p:nvGrpSpPr>
          <p:grpSpPr>
            <a:xfrm>
              <a:off x="18536817" y="10175929"/>
              <a:ext cx="991068" cy="794296"/>
              <a:chOff x="7308850" y="5456986"/>
              <a:chExt cx="561126" cy="508813"/>
            </a:xfrm>
          </p:grpSpPr>
          <p:sp>
            <p:nvSpPr>
              <p:cNvPr id="24" name="Rounded Rectangle 129"/>
              <p:cNvSpPr/>
              <p:nvPr/>
            </p:nvSpPr>
            <p:spPr bwMode="auto">
              <a:xfrm>
                <a:off x="7308850" y="5456986"/>
                <a:ext cx="561126" cy="508053"/>
              </a:xfrm>
              <a:prstGeom prst="roundRect">
                <a:avLst>
                  <a:gd name="adj" fmla="val 11111"/>
                </a:avLst>
              </a:prstGeom>
              <a:gradFill rotWithShape="1">
                <a:gsLst>
                  <a:gs pos="0">
                    <a:srgbClr val="FFFFFF">
                      <a:lumMod val="8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65000"/>
                  </a:srgbClr>
                </a:solidFill>
                <a:prstDash val="solid"/>
              </a:ln>
              <a:effectLst>
                <a:outerShdw blurRad="40005" dist="22987" dir="5400000" algn="tl" rotWithShape="0">
                  <a:srgbClr val="000000">
                    <a:alpha val="13000"/>
                  </a:srgbClr>
                </a:outerShdw>
              </a:effectLst>
            </p:spPr>
            <p:txBody>
              <a:bodyPr anchor="ctr"/>
              <a:lstStyle/>
              <a:p>
                <a:pPr algn="ctr" defTabSz="1828690">
                  <a:defRPr/>
                </a:pPr>
                <a:endParaRPr lang="en-US" sz="22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7339012" y="5754345"/>
                <a:ext cx="495938" cy="211454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 defTabSz="1828690">
                  <a:lnSpc>
                    <a:spcPts val="2120"/>
                  </a:lnSpc>
                  <a:defRPr/>
                </a:pPr>
                <a:r>
                  <a:rPr lang="ru-RU" sz="12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cs typeface="ＭＳ Ｐゴシック" charset="0"/>
                  </a:rPr>
                  <a:t>СУ НС</a:t>
                </a:r>
                <a:endParaRPr 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cs typeface="ＭＳ Ｐゴシック" charset="0"/>
                </a:endParaRPr>
              </a:p>
            </p:txBody>
          </p:sp>
          <p:pic>
            <p:nvPicPr>
              <p:cNvPr id="26" name="Picture 100" descr="gear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460542" y="5476786"/>
                <a:ext cx="223672" cy="213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101" descr="gear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20208085">
                <a:off x="7676194" y="5594515"/>
                <a:ext cx="111837" cy="106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56" descr="users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311744" y="10175898"/>
              <a:ext cx="1024681" cy="644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 bwMode="auto">
            <a:xfrm>
              <a:off x="14510604" y="10656509"/>
              <a:ext cx="2686889" cy="330097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algn="ctr" defTabSz="1828690">
                <a:lnSpc>
                  <a:spcPts val="2120"/>
                </a:lnSpc>
                <a:defRPr/>
              </a:pPr>
              <a:r>
                <a:rPr lang="ru-RU" sz="1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cs typeface="ＭＳ Ｐゴシック" charset="0"/>
                </a:rPr>
                <a:t>Аварийные бригады</a:t>
              </a:r>
              <a:endParaRPr lang="en-US" sz="1000" kern="0" dirty="0">
                <a:solidFill>
                  <a:srgbClr val="000000">
                    <a:lumMod val="65000"/>
                    <a:lumOff val="35000"/>
                  </a:srgbClr>
                </a:solidFill>
                <a:cs typeface="ＭＳ Ｐゴシック" charset="0"/>
              </a:endParaRPr>
            </a:p>
          </p:txBody>
        </p:sp>
        <p:sp>
          <p:nvSpPr>
            <p:cNvPr id="31" name="TextBox 218"/>
            <p:cNvSpPr txBox="1">
              <a:spLocks noChangeArrowheads="1"/>
            </p:cNvSpPr>
            <p:nvPr/>
          </p:nvSpPr>
          <p:spPr bwMode="auto">
            <a:xfrm>
              <a:off x="8928843" y="10705723"/>
              <a:ext cx="5295424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3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Полевой уровень </a:t>
              </a: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3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Verdana" pitchFamily="34" charset="0"/>
                </a:rPr>
                <a:t>КИПиА</a:t>
              </a:r>
            </a:p>
          </p:txBody>
        </p:sp>
        <p:sp>
          <p:nvSpPr>
            <p:cNvPr id="32" name="Rectangle 136"/>
            <p:cNvSpPr/>
            <p:nvPr/>
          </p:nvSpPr>
          <p:spPr bwMode="auto">
            <a:xfrm>
              <a:off x="9222060" y="5712751"/>
              <a:ext cx="5361509" cy="360013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76B53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288036" tIns="144018" rIns="144018" bIns="144018" rtlCol="0" anchor="ctr">
              <a:noAutofit/>
            </a:bodyPr>
            <a:lstStyle/>
            <a:p>
              <a:pPr marL="342880" indent="-342880" algn="ctr"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79BAA"/>
                </a:buClr>
                <a:buFont typeface="Arial" pitchFamily="34" charset="0"/>
                <a:buChar char="•"/>
              </a:pPr>
              <a:endParaRPr lang="ru-RU" sz="20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8807624" y="7794104"/>
              <a:ext cx="6141113" cy="1438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ИС предприятия </a:t>
              </a: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Материальный учет, </a:t>
              </a: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планирование работ, </a:t>
              </a: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биллинговая система</a:t>
              </a:r>
              <a:endPara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4" name="Picture 215" descr="application-cis.wmf"/>
            <p:cNvPicPr>
              <a:picLocks noChangeAspect="1"/>
            </p:cNvPicPr>
            <p:nvPr/>
          </p:nvPicPr>
          <p:blipFill>
            <a:blip r:embed="rId8" cstate="screen">
              <a:grayscl/>
            </a:blip>
            <a:srcRect/>
            <a:stretch>
              <a:fillRect/>
            </a:stretch>
          </p:blipFill>
          <p:spPr bwMode="auto">
            <a:xfrm>
              <a:off x="9928013" y="6092507"/>
              <a:ext cx="1347175" cy="1123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23" descr="application-workforce.wmf"/>
            <p:cNvPicPr>
              <a:picLocks noChangeAspect="1"/>
            </p:cNvPicPr>
            <p:nvPr/>
          </p:nvPicPr>
          <p:blipFill>
            <a:blip r:embed="rId9" cstate="screen">
              <a:grayscl/>
            </a:blip>
            <a:srcRect/>
            <a:stretch>
              <a:fillRect/>
            </a:stretch>
          </p:blipFill>
          <p:spPr bwMode="auto">
            <a:xfrm>
              <a:off x="11463042" y="6115022"/>
              <a:ext cx="1307994" cy="117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34" descr="application-datawharehouse.wmf"/>
            <p:cNvPicPr>
              <a:picLocks noChangeAspect="1"/>
            </p:cNvPicPr>
            <p:nvPr/>
          </p:nvPicPr>
          <p:blipFill>
            <a:blip r:embed="rId10" cstate="screen">
              <a:grayscl/>
            </a:blip>
            <a:srcRect/>
            <a:stretch>
              <a:fillRect/>
            </a:stretch>
          </p:blipFill>
          <p:spPr bwMode="auto">
            <a:xfrm>
              <a:off x="12821514" y="6106973"/>
              <a:ext cx="1397177" cy="1186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ight Arrow 141"/>
            <p:cNvSpPr/>
            <p:nvPr/>
          </p:nvSpPr>
          <p:spPr bwMode="auto">
            <a:xfrm rot="16200000">
              <a:off x="5853169" y="8739105"/>
              <a:ext cx="454875" cy="19756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9" name="Right Arrow 142"/>
            <p:cNvSpPr/>
            <p:nvPr/>
          </p:nvSpPr>
          <p:spPr bwMode="auto">
            <a:xfrm rot="16200000">
              <a:off x="15947505" y="8719118"/>
              <a:ext cx="513263" cy="19756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40" name="Down Arrow 143"/>
            <p:cNvSpPr/>
            <p:nvPr/>
          </p:nvSpPr>
          <p:spPr bwMode="auto">
            <a:xfrm>
              <a:off x="17664608" y="9522296"/>
              <a:ext cx="1701569" cy="44818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Box 218"/>
            <p:cNvSpPr txBox="1">
              <a:spLocks noChangeArrowheads="1"/>
            </p:cNvSpPr>
            <p:nvPr/>
          </p:nvSpPr>
          <p:spPr bwMode="auto">
            <a:xfrm>
              <a:off x="14586435" y="7674459"/>
              <a:ext cx="549071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182869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«</a:t>
              </a:r>
              <a:r>
                <a:rPr lang="en-US" sz="2400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WinCC OA</a:t>
              </a:r>
              <a:r>
                <a:rPr lang="ru-RU" sz="2400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»</a:t>
              </a:r>
              <a:endParaRPr lang="en-US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Программный комплекс </a:t>
              </a: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системы </a:t>
              </a:r>
              <a:r>
                <a:rPr lang="ru-RU" sz="2400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диспетчеризации </a:t>
              </a: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 управления водоснабжением </a:t>
              </a:r>
            </a:p>
            <a:p>
              <a:pPr algn="ctr" defTabSz="1828690" fontAlgn="base"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Right Arrow 149"/>
            <p:cNvSpPr/>
            <p:nvPr/>
          </p:nvSpPr>
          <p:spPr bwMode="auto">
            <a:xfrm>
              <a:off x="14208224" y="7218040"/>
              <a:ext cx="1128736" cy="68184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44" name="Right Arrow 150"/>
            <p:cNvSpPr/>
            <p:nvPr/>
          </p:nvSpPr>
          <p:spPr bwMode="auto">
            <a:xfrm rot="10800000">
              <a:off x="14136216" y="6065912"/>
              <a:ext cx="1128736" cy="68184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pic>
          <p:nvPicPr>
            <p:cNvPr id="45" name="Picture 2" descr="https://encrypted-tbn1.gstatic.com/images?q=tbn:ANd9GcQMn3OGn1A4tTZJwvN-23I9JB7w4l31cmPrwYxg3wGnejNi8eIL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31182" y="5786637"/>
              <a:ext cx="3097373" cy="1817326"/>
            </a:xfrm>
            <a:prstGeom prst="rect">
              <a:avLst/>
            </a:prstGeom>
            <a:noFill/>
          </p:spPr>
        </p:pic>
        <p:sp>
          <p:nvSpPr>
            <p:cNvPr id="46" name="Right Arrow 148"/>
            <p:cNvSpPr/>
            <p:nvPr/>
          </p:nvSpPr>
          <p:spPr bwMode="auto">
            <a:xfrm rot="16200000" flipH="1">
              <a:off x="17684764" y="4395496"/>
              <a:ext cx="430316" cy="197764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  <a:defRPr/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pic>
          <p:nvPicPr>
            <p:cNvPr id="47" name="Picture 2" descr="http://www.rshu.ru/logo/other/vodokanal/vodokanal.jp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5991965" y="2801103"/>
              <a:ext cx="893178" cy="540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218"/>
            <p:cNvSpPr txBox="1">
              <a:spLocks noChangeArrowheads="1"/>
            </p:cNvSpPr>
            <p:nvPr/>
          </p:nvSpPr>
          <p:spPr bwMode="auto">
            <a:xfrm>
              <a:off x="7799512" y="2465512"/>
              <a:ext cx="12412614" cy="2385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182869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Комплексное решение для платформы </a:t>
              </a:r>
              <a:r>
                <a:rPr lang="ru-RU" sz="2400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центра управления</a:t>
              </a:r>
              <a:endParaRPr lang="ru-RU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- Поддержка принятия решений, аналитика, мониторинг состояния</a:t>
              </a: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Автоматическая отчетность о состоянии сети и статусе КИПиА</a:t>
              </a: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ru-RU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Интеграция с существующими ИС предприятия и парком КИПиА</a:t>
              </a: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ru-RU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just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Визуализация ключевых показателей состояния сети</a:t>
              </a:r>
            </a:p>
            <a:p>
              <a:pPr algn="ctr" defTabSz="1828690" fontAlgn="base">
                <a:lnSpc>
                  <a:spcPts val="1526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Right Arrow 156"/>
            <p:cNvSpPr/>
            <p:nvPr/>
          </p:nvSpPr>
          <p:spPr bwMode="auto">
            <a:xfrm rot="16200000">
              <a:off x="5971753" y="4365278"/>
              <a:ext cx="446543" cy="19756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50" name="Right Arrow 157"/>
            <p:cNvSpPr/>
            <p:nvPr/>
          </p:nvSpPr>
          <p:spPr bwMode="auto">
            <a:xfrm rot="16200000">
              <a:off x="11876409" y="4365278"/>
              <a:ext cx="446543" cy="197560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4003301" y="2681536"/>
              <a:ext cx="3255459" cy="1382769"/>
            </a:xfrm>
            <a:prstGeom prst="rect">
              <a:avLst/>
            </a:prstGeom>
            <a:noFill/>
            <a:ln w="3175" cmpd="sng">
              <a:solidFill>
                <a:srgbClr val="000000">
                  <a:lumMod val="65000"/>
                  <a:lumOff val="35000"/>
                </a:srgbClr>
              </a:solidFill>
              <a:miter lim="800000"/>
              <a:headEnd/>
              <a:tailEnd/>
            </a:ln>
            <a:effectLst>
              <a:outerShdw blurRad="38100" dist="12700" dir="4500000" algn="tl" rotWithShape="0">
                <a:srgbClr val="000000">
                  <a:alpha val="8000"/>
                </a:srgbClr>
              </a:outerShdw>
            </a:effectLst>
          </p:spPr>
        </p:pic>
        <p:pic>
          <p:nvPicPr>
            <p:cNvPr id="52" name="Picture 153" descr="users.png"/>
            <p:cNvPicPr>
              <a:picLocks noChangeAspect="1"/>
            </p:cNvPicPr>
            <p:nvPr/>
          </p:nvPicPr>
          <p:blipFill>
            <a:blip r:embed="rId7" cstate="screen">
              <a:duotone>
                <a:srgbClr val="0055A4">
                  <a:shade val="45000"/>
                  <a:satMod val="135000"/>
                </a:srgbClr>
                <a:prstClr val="white"/>
              </a:duotone>
              <a:lum bright="43000" contrast="-23000"/>
            </a:blip>
            <a:srcRect/>
            <a:stretch>
              <a:fillRect/>
            </a:stretch>
          </p:blipFill>
          <p:spPr bwMode="auto">
            <a:xfrm>
              <a:off x="3118992" y="3689648"/>
              <a:ext cx="2460007" cy="1117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218"/>
            <p:cNvSpPr txBox="1">
              <a:spLocks noChangeArrowheads="1"/>
            </p:cNvSpPr>
            <p:nvPr/>
          </p:nvSpPr>
          <p:spPr bwMode="auto">
            <a:xfrm>
              <a:off x="3268936" y="7603963"/>
              <a:ext cx="5657031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182869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«НемоАква»</a:t>
              </a:r>
              <a:endParaRPr lang="ru-RU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182869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Автоматизированная интеллектуальная система сбора</a:t>
              </a:r>
              <a:r>
                <a:rPr lang="ru-RU" sz="2400" dirty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хранения, передачи и анализа </a:t>
              </a:r>
              <a:r>
                <a:rPr lang="ru-RU" sz="2400" dirty="0" smtClean="0">
                  <a:solidFill>
                    <a:srgbClr val="00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данных</a:t>
              </a:r>
              <a:endParaRPr lang="ru-RU" sz="24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Right Arrow 164"/>
            <p:cNvSpPr/>
            <p:nvPr/>
          </p:nvSpPr>
          <p:spPr bwMode="auto">
            <a:xfrm rot="10800000">
              <a:off x="8448003" y="6094162"/>
              <a:ext cx="1066773" cy="68184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55" name="Right Arrow 165"/>
            <p:cNvSpPr/>
            <p:nvPr/>
          </p:nvSpPr>
          <p:spPr bwMode="auto">
            <a:xfrm>
              <a:off x="8591600" y="7218040"/>
              <a:ext cx="1066773" cy="68184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72000" tIns="0" rIns="7200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1828690" fontAlgn="base">
                <a:spcBef>
                  <a:spcPct val="0"/>
                </a:spcBef>
                <a:spcAft>
                  <a:spcPct val="0"/>
                </a:spcAft>
                <a:buClr>
                  <a:srgbClr val="8CA3B0"/>
                </a:buClr>
              </a:pPr>
              <a:endParaRPr lang="ru-RU" b="1" kern="0" dirty="0">
                <a:solidFill>
                  <a:srgbClr val="000000"/>
                </a:solidFill>
              </a:endParaRPr>
            </a:p>
          </p:txBody>
        </p:sp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649382" y="5763589"/>
              <a:ext cx="3285616" cy="194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58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1"/>
          <p:cNvSpPr txBox="1"/>
          <p:nvPr/>
        </p:nvSpPr>
        <p:spPr>
          <a:xfrm>
            <a:off x="1441818" y="834414"/>
            <a:ext cx="1723090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Структура системы измерения, учёта, мониторинга и управления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водоснабжением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61" name="Picture 2" descr="D:\лого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0512" y="2753544"/>
            <a:ext cx="6132090" cy="444632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690242" y="2236266"/>
            <a:ext cx="14318182" cy="907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крупных насосных станциях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Санкт-Петербурга (Северная ВС, Муринская НС, Кушелевская НС, Южная ВС, Петроградская НС) система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автоматизации реализована на базе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платформы </a:t>
            </a:r>
            <a:r>
              <a:rPr lang="en-US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PCS7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indent="457200" algn="just"/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SIEMENS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SIMATIC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PCS7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система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управления технологическим процессом для комплексной автоматизации.</a:t>
            </a:r>
          </a:p>
          <a:p>
            <a:pPr indent="457200" algn="just"/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Основной задачей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PCS7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является автоматизация первичных производственных процессов и их объединение в целостное решение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автоматизации.</a:t>
            </a:r>
          </a:p>
          <a:p>
            <a:endParaRPr lang="ru-RU" sz="3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3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Преимущества PCS7:</a:t>
            </a:r>
          </a:p>
          <a:p>
            <a:endParaRPr lang="en-US" sz="3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Эффективные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однородные способы проектирования, резко снижающие время разработки новых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Системная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открытость на всех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уровнях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Масштабируемость системы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резервирования на всех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уровнях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распределенных конфигураций на основе сетей полевого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уровня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Широкое </a:t>
            </a:r>
            <a:r>
              <a:rPr lang="ru-RU" sz="2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использование IT-технологий, поддержка обмена данными с MES и ERP уровнями </a:t>
            </a: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управления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9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Низкие эксплуатационные расходы</a:t>
            </a:r>
            <a:endParaRPr lang="ru-RU" sz="2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Рисунок 2" descr="ШУМ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172" y="8082136"/>
            <a:ext cx="603853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Автоматизация PCS7 на крупных насосных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станциях</a:t>
            </a:r>
            <a:endParaRPr lang="ru-RU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5" name="Picture 2" descr="D: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62808" y="2249488"/>
            <a:ext cx="16129792" cy="1026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Установка </a:t>
            </a:r>
            <a:r>
              <a:rPr lang="ru-RU" sz="27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быстрого осветления «</a:t>
            </a:r>
            <a:r>
              <a:rPr lang="ru-RU" sz="27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АльянсЭко</a:t>
            </a: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algn="just"/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Предназначена для очистки вод из поверхностного источника водоснабжения до требований норм </a:t>
            </a:r>
            <a:r>
              <a:rPr lang="ru-RU" sz="2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СанПин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2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ru-RU" sz="27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7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Комплекс биологической очистки сточных вод «</a:t>
            </a:r>
            <a:r>
              <a:rPr lang="ru-RU" sz="27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АльянсБио</a:t>
            </a: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algn="just"/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Предназначен для глубокой биологической очистки хозяйственно-бытовых и близких к ним по составу производственных сточных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вод.</a:t>
            </a:r>
            <a:endParaRPr lang="ru-RU" sz="2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ru-RU" sz="27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Щитовое оборудование</a:t>
            </a:r>
          </a:p>
          <a:p>
            <a:pPr algn="just"/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Индивидуальное </a:t>
            </a:r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изготовление «под проект» щитового оборудования, пультов и шкафов управления, возбудителей и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т.д.</a:t>
            </a:r>
          </a:p>
          <a:p>
            <a:pPr algn="just"/>
            <a:endParaRPr lang="ru-RU" sz="27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Электромагнитные расходомеры </a:t>
            </a:r>
            <a:r>
              <a:rPr lang="ru-RU" sz="27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«АЛЬЯНС М</a:t>
            </a: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algn="just"/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Предназначены </a:t>
            </a:r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измерения практически всех электропроводящих жидкостей, взвесей, паст и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суспензий.</a:t>
            </a:r>
          </a:p>
          <a:p>
            <a:pPr algn="just"/>
            <a:endParaRPr lang="ru-RU" sz="27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Устройства </a:t>
            </a:r>
            <a:r>
              <a:rPr lang="ru-RU" sz="27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сбора и передачи данных </a:t>
            </a: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«AllCom-M»</a:t>
            </a:r>
          </a:p>
          <a:p>
            <a:pPr algn="just"/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Устройство </a:t>
            </a:r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сбора и передачи данных "AllCom-M" является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GSM/GPRS оборудованием </a:t>
            </a:r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протоколом M-Bus,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предназначенным </a:t>
            </a:r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считывания, хранения и передачи данных с любого вида устройств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M-</a:t>
            </a:r>
            <a:r>
              <a:rPr lang="ru-RU" sz="2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Имеется также разновидность прибора с автономным питанием</a:t>
            </a:r>
            <a:r>
              <a:rPr lang="en-US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протоколом </a:t>
            </a:r>
            <a:r>
              <a:rPr lang="en-US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Modbus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исполнением </a:t>
            </a:r>
            <a:r>
              <a:rPr lang="en-US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IP68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2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ru-RU" sz="27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Датчики </a:t>
            </a:r>
            <a:r>
              <a:rPr lang="ru-RU" sz="27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давления </a:t>
            </a: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en-US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Alliance PT.01</a:t>
            </a:r>
            <a:r>
              <a:rPr lang="ru-RU" sz="27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ru-RU" sz="27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Предназначены </a:t>
            </a:r>
            <a:r>
              <a:rPr lang="ru-RU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измерения избыточного давления и контроля температуры среды (воздуха, воды или </a:t>
            </a:r>
            <a:r>
              <a:rPr lang="ru-RU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масла).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696" y="4049688"/>
            <a:ext cx="1995257" cy="321236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/>
          <a:srcRect t="8628"/>
          <a:stretch/>
        </p:blipFill>
        <p:spPr bwMode="auto">
          <a:xfrm>
            <a:off x="18960752" y="8730208"/>
            <a:ext cx="3500754" cy="294537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968" y="3617640"/>
            <a:ext cx="2573235" cy="39282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Собственное производство 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9" name="Picture 2" descr="D:\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"/>
          <p:cNvSpPr txBox="1"/>
          <p:nvPr/>
        </p:nvSpPr>
        <p:spPr>
          <a:xfrm>
            <a:off x="2438118" y="2692384"/>
            <a:ext cx="19730191" cy="29090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Группа компаний «Альянс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образована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ноября 2002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года. </a:t>
            </a:r>
          </a:p>
          <a:p>
            <a:pPr algn="just">
              <a:lnSpc>
                <a:spcPct val="150000"/>
              </a:lnSpc>
            </a:pP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Группа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компаний «Альянс </a:t>
            </a:r>
            <a:r>
              <a:rPr lang="ru-RU" sz="3200" dirty="0" err="1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специализируется на выполнении работ в строительстве, реконструкции, модернизации промышленных объектов, техническом обслуживании и эксплуатации предприятий различных отраслей промышленности более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лет.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01765" y="6917045"/>
            <a:ext cx="20500548" cy="5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нализ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проблем, участие в выработке решений, постановка задач, разработка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ТЭО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роведение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инженерных изысканий, обследование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объектов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ыполнение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рабочего проектирования с согласованием в экспертизах и других соответствующих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инстанциях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Поставка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оборудования и материалов,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включая, как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собственное производство оборудования, так и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совместное     производство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Российскими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партнёрами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Выполнение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строительно-монтажных, электромонтажных работ и пуско-наладочных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Обучение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персонала, гарантийное и сервисное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обслуживание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оставление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энергетических паспортов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предприятий</a:t>
            </a:r>
            <a:endParaRPr lang="en-US" sz="3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Эксплуатация объектов водоснабжения и водоотведения</a:t>
            </a:r>
            <a:endParaRPr lang="ru-RU" sz="32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0644" y="6116355"/>
            <a:ext cx="8979268" cy="60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Работы, выполняемые группой компаний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32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"/>
          <p:cNvSpPr txBox="1"/>
          <p:nvPr/>
        </p:nvSpPr>
        <p:spPr>
          <a:xfrm>
            <a:off x="1441818" y="834414"/>
            <a:ext cx="1219034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О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группе компаний</a:t>
            </a:r>
            <a:endParaRPr lang="ru-RU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20" name="Picture 2" descr="D: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10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4776" y="3041576"/>
            <a:ext cx="21746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Высокое качество и экологическая безопасность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производимой продукции подтверждены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сертификатами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соответствия.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792" y="5057800"/>
            <a:ext cx="3744416" cy="509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3768" y="5129808"/>
            <a:ext cx="3816424" cy="513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4288" y="5201816"/>
            <a:ext cx="3816424" cy="506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272" y="5057800"/>
            <a:ext cx="3744416" cy="514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2800" y="5201816"/>
            <a:ext cx="3816424" cy="511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Сертификация 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продукции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группы компаний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21" name="Picture 2" descr="D:\лог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>
            <a:off x="1318792" y="2609528"/>
            <a:ext cx="21242360" cy="489364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Содействие областным предприятиям в эксплуатации водопроводных и канализационных сетей, водопроводных и канализационных очистных сооружений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Разработка проектов и реконструкция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существующих объектов и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сооружений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роведение строительно-монтажных и аварийных работ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Обеспечение территориальных подразделений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группы компаний ресурсами, технологиями и квалифицированным инженерным и экономико-управленческим персоналом для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осуществления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технической политики, взаимодействия с органами власти и решения наиболее сложных задач на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местах</a:t>
            </a:r>
            <a:endParaRPr lang="ru-RU" altLang="zh-CN" sz="2400" b="1" dirty="0">
              <a:solidFill>
                <a:schemeClr val="bg1"/>
              </a:solidFill>
              <a:cs typeface="Segoe UI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056" y="8010128"/>
            <a:ext cx="5904656" cy="419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112" y="8154144"/>
            <a:ext cx="5832648" cy="386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"/>
          <p:cNvSpPr txBox="1"/>
          <p:nvPr/>
        </p:nvSpPr>
        <p:spPr>
          <a:xfrm>
            <a:off x="1441818" y="834414"/>
            <a:ext cx="1723090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Управление коммунальной инфраструктурой городов и районов Ленинградской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области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6" name="Picture 2" descr="D: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7172" y="10074459"/>
            <a:ext cx="2565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0297" y="5198775"/>
            <a:ext cx="7068468" cy="209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0297" y="2586402"/>
            <a:ext cx="418261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67171" y="7504513"/>
            <a:ext cx="2565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67450" y="2586402"/>
            <a:ext cx="2565400" cy="2362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46331070"/>
              </p:ext>
            </p:extLst>
          </p:nvPr>
        </p:nvGraphicFramePr>
        <p:xfrm>
          <a:off x="958752" y="2537520"/>
          <a:ext cx="14934941" cy="10302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3" name="Picture 6" descr="http://img-fotki.yandex.ru/get/9250/185748231.340/0_d3f4b_a111ec88_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0436" y="7504513"/>
            <a:ext cx="4418569" cy="331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264" y="10930445"/>
            <a:ext cx="2972644" cy="148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"/>
          <p:cNvSpPr txBox="1"/>
          <p:nvPr/>
        </p:nvSpPr>
        <p:spPr>
          <a:xfrm>
            <a:off x="1441818" y="834414"/>
            <a:ext cx="17530446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Основные результаты деятельности 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группы компаний 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за последние 2 года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в 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сфере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ЖКХ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8" name="Picture 2" descr="D:\лого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3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1030760" y="4733473"/>
            <a:ext cx="14934941" cy="364320"/>
          </a:xfrm>
          <a:custGeom>
            <a:avLst/>
            <a:gdLst>
              <a:gd name="connsiteX0" fmla="*/ 0 w 14934941"/>
              <a:gd name="connsiteY0" fmla="*/ 0 h 364320"/>
              <a:gd name="connsiteX1" fmla="*/ 14934941 w 14934941"/>
              <a:gd name="connsiteY1" fmla="*/ 0 h 364320"/>
              <a:gd name="connsiteX2" fmla="*/ 14934941 w 14934941"/>
              <a:gd name="connsiteY2" fmla="*/ 364320 h 364320"/>
              <a:gd name="connsiteX3" fmla="*/ 0 w 14934941"/>
              <a:gd name="connsiteY3" fmla="*/ 364320 h 364320"/>
              <a:gd name="connsiteX4" fmla="*/ 0 w 14934941"/>
              <a:gd name="connsiteY4" fmla="*/ 0 h 36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4941" h="364320">
                <a:moveTo>
                  <a:pt x="0" y="0"/>
                </a:moveTo>
                <a:lnTo>
                  <a:pt x="14934941" y="0"/>
                </a:lnTo>
                <a:lnTo>
                  <a:pt x="14934941" y="364320"/>
                </a:lnTo>
                <a:lnTo>
                  <a:pt x="0" y="3643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18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ru-RU" sz="2000" b="1" kern="1200" dirty="0" smtClean="0">
                <a:latin typeface="+mj-lt"/>
              </a:rPr>
              <a:t>Общая производительность более 1 000 000 м3/сутки.</a:t>
            </a:r>
            <a:endParaRPr lang="ru-RU" sz="2000" b="1" kern="1200" dirty="0">
              <a:latin typeface="+mj-lt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030760" y="6317649"/>
            <a:ext cx="14934941" cy="364320"/>
          </a:xfrm>
          <a:custGeom>
            <a:avLst/>
            <a:gdLst>
              <a:gd name="connsiteX0" fmla="*/ 0 w 14934941"/>
              <a:gd name="connsiteY0" fmla="*/ 0 h 364320"/>
              <a:gd name="connsiteX1" fmla="*/ 14934941 w 14934941"/>
              <a:gd name="connsiteY1" fmla="*/ 0 h 364320"/>
              <a:gd name="connsiteX2" fmla="*/ 14934941 w 14934941"/>
              <a:gd name="connsiteY2" fmla="*/ 364320 h 364320"/>
              <a:gd name="connsiteX3" fmla="*/ 0 w 14934941"/>
              <a:gd name="connsiteY3" fmla="*/ 364320 h 364320"/>
              <a:gd name="connsiteX4" fmla="*/ 0 w 14934941"/>
              <a:gd name="connsiteY4" fmla="*/ 0 h 36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4941" h="364320">
                <a:moveTo>
                  <a:pt x="0" y="0"/>
                </a:moveTo>
                <a:lnTo>
                  <a:pt x="14934941" y="0"/>
                </a:lnTo>
                <a:lnTo>
                  <a:pt x="14934941" y="364320"/>
                </a:lnTo>
                <a:lnTo>
                  <a:pt x="0" y="3643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18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ru-RU" sz="2000" b="1" kern="1200" dirty="0" smtClean="0">
                <a:latin typeface="+mj-lt"/>
              </a:rPr>
              <a:t>Производительность более 200 000 м3/сутки.</a:t>
            </a:r>
            <a:endParaRPr lang="ru-RU" sz="2000" b="1" kern="1200" dirty="0">
              <a:latin typeface="+mj-lt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1102768" y="7901825"/>
            <a:ext cx="14934941" cy="364320"/>
          </a:xfrm>
          <a:custGeom>
            <a:avLst/>
            <a:gdLst>
              <a:gd name="connsiteX0" fmla="*/ 0 w 14934941"/>
              <a:gd name="connsiteY0" fmla="*/ 0 h 364320"/>
              <a:gd name="connsiteX1" fmla="*/ 14934941 w 14934941"/>
              <a:gd name="connsiteY1" fmla="*/ 0 h 364320"/>
              <a:gd name="connsiteX2" fmla="*/ 14934941 w 14934941"/>
              <a:gd name="connsiteY2" fmla="*/ 364320 h 364320"/>
              <a:gd name="connsiteX3" fmla="*/ 0 w 14934941"/>
              <a:gd name="connsiteY3" fmla="*/ 364320 h 364320"/>
              <a:gd name="connsiteX4" fmla="*/ 0 w 14934941"/>
              <a:gd name="connsiteY4" fmla="*/ 0 h 36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4941" h="364320">
                <a:moveTo>
                  <a:pt x="0" y="0"/>
                </a:moveTo>
                <a:lnTo>
                  <a:pt x="14934941" y="0"/>
                </a:lnTo>
                <a:lnTo>
                  <a:pt x="14934941" y="364320"/>
                </a:lnTo>
                <a:lnTo>
                  <a:pt x="0" y="3643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18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ru-RU" sz="2000" b="1" kern="1200" dirty="0" smtClean="0">
                <a:latin typeface="+mj-lt"/>
              </a:rPr>
              <a:t>Количество точек учета более 10 000 шт.</a:t>
            </a:r>
            <a:endParaRPr lang="ru-RU" sz="2000" b="1" kern="12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61" y="2177480"/>
            <a:ext cx="14934941" cy="1002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771" tIns="132771" rIns="132771" bIns="132771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kern="1200" dirty="0" smtClean="0"/>
              <a:t>Выполнены работы по строительству </a:t>
            </a:r>
            <a:r>
              <a:rPr lang="ru-RU" sz="2200" dirty="0" smtClean="0"/>
              <a:t>канализационных очистных сооружений п. Молодежное Ленинградской области</a:t>
            </a:r>
            <a:endParaRPr lang="ru-RU" sz="2200" kern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6860" y="3667833"/>
            <a:ext cx="14934941" cy="1002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28961" tIns="128961" rIns="128961" bIns="128961" numCol="1" spcCol="1270" anchor="ctr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dirty="0" smtClean="0"/>
              <a:t>Выполнены работы по реконструкции Северной зоны водоснабжения Санкт-Петербурга, работы ведутся на Муринской, </a:t>
            </a:r>
            <a:r>
              <a:rPr lang="ru-RU" sz="2100" kern="1200" dirty="0" err="1" smtClean="0"/>
              <a:t>Кушелевской</a:t>
            </a:r>
            <a:r>
              <a:rPr lang="ru-RU" sz="2100" kern="1200" dirty="0" smtClean="0"/>
              <a:t>, Северной водопроводных станциях</a:t>
            </a:r>
            <a:endParaRPr lang="ru-RU" sz="2100" kern="1200" dirty="0"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66861" y="5265680"/>
            <a:ext cx="14934941" cy="1002763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771" tIns="132771" rIns="132771" bIns="132771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kern="1200" dirty="0" smtClean="0"/>
              <a:t>Закончено строительство нового насосного отделения №2 на втором подъеме Южной водопроводной станции</a:t>
            </a:r>
            <a:endParaRPr lang="ru-RU" sz="2200" kern="1200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66861" y="6878004"/>
            <a:ext cx="14934941" cy="1002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771" tIns="132771" rIns="132771" bIns="132771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kern="1200" dirty="0" smtClean="0"/>
              <a:t>Совместно с компанией Сименс создана инновационная система мониторинга, моделирования и прогнозирования водопотребления Юго-западного района водоснабжения Санкт-Петербурга «НемоАква»</a:t>
            </a:r>
            <a:endParaRPr lang="ru-RU" sz="2200" kern="1200" dirty="0"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02768" y="8405881"/>
            <a:ext cx="14934941" cy="1002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771" tIns="132771" rIns="132771" bIns="132771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kern="1200" dirty="0" smtClean="0"/>
              <a:t>В</a:t>
            </a:r>
            <a:r>
              <a:rPr lang="ru-RU" sz="2200" dirty="0" smtClean="0"/>
              <a:t>ыполнены</a:t>
            </a:r>
            <a:r>
              <a:rPr lang="ru-RU" sz="2200" kern="1200" dirty="0" smtClean="0"/>
              <a:t> работы по строительству очистных сооружений на базе биороторов для систем водоотведения производительностью от 40 до 500 м3/сутки: МО «Мельниково», Ленинградской области, о. Валаам и </a:t>
            </a:r>
            <a:r>
              <a:rPr lang="ru-RU" sz="2200" kern="1200" dirty="0" err="1" smtClean="0"/>
              <a:t>воодоочистных</a:t>
            </a:r>
            <a:r>
              <a:rPr lang="ru-RU" sz="2200" kern="1200" dirty="0" smtClean="0"/>
              <a:t> </a:t>
            </a:r>
            <a:r>
              <a:rPr lang="ru-RU" sz="2200" dirty="0"/>
              <a:t>сооружений </a:t>
            </a:r>
            <a:r>
              <a:rPr lang="ru-RU" sz="2200" dirty="0" smtClean="0"/>
              <a:t>производительностью </a:t>
            </a:r>
            <a:r>
              <a:rPr lang="ru-RU" sz="2200" dirty="0"/>
              <a:t>500 м3/сутки </a:t>
            </a:r>
            <a:r>
              <a:rPr lang="ru-RU" sz="2200" dirty="0" smtClean="0"/>
              <a:t>МО </a:t>
            </a:r>
            <a:r>
              <a:rPr lang="ru-RU" sz="2200" dirty="0"/>
              <a:t>«Мельниково», Ленинградской области</a:t>
            </a:r>
            <a:endParaRPr lang="ru-RU" sz="2200" kern="1200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30760" y="9739347"/>
            <a:ext cx="14977664" cy="1002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771" tIns="132771" rIns="132771" bIns="132771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kern="1200" dirty="0" smtClean="0"/>
              <a:t>Проведён энергоаудит и разработаны энергетические паспорта для ГУП «Водоканал Санкт-Петербурга» и МУП «</a:t>
            </a:r>
            <a:r>
              <a:rPr lang="ru-RU" sz="2200" kern="1200" dirty="0" err="1" smtClean="0"/>
              <a:t>Астрводоканал</a:t>
            </a:r>
            <a:r>
              <a:rPr lang="ru-RU" sz="2200" kern="1200" dirty="0" smtClean="0"/>
              <a:t>»</a:t>
            </a:r>
            <a:endParaRPr lang="ru-RU" sz="2200" kern="1200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19629" y="11019127"/>
            <a:ext cx="14934941" cy="15683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2771" tIns="132771" rIns="132771" bIns="132771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kern="1200" dirty="0" smtClean="0"/>
              <a:t>Выполнено проектирование реконструкции технологического блока водоочистных сооружений города Кингисепп </a:t>
            </a:r>
            <a:r>
              <a:rPr lang="ru-RU" sz="2200" b="0" kern="1200" dirty="0" smtClean="0"/>
              <a:t>производительностью 27 000 м3 в сутки, строительства канализационных очистных сооружений </a:t>
            </a:r>
            <a:r>
              <a:rPr lang="ru-RU" sz="2200" dirty="0"/>
              <a:t>производительностью от </a:t>
            </a:r>
            <a:r>
              <a:rPr lang="ru-RU" sz="2200" dirty="0" smtClean="0"/>
              <a:t>150 </a:t>
            </a:r>
            <a:r>
              <a:rPr lang="ru-RU" sz="2200" dirty="0"/>
              <a:t>до </a:t>
            </a:r>
            <a:r>
              <a:rPr lang="ru-RU" sz="2200" dirty="0" smtClean="0"/>
              <a:t>4500 </a:t>
            </a:r>
            <a:r>
              <a:rPr lang="ru-RU" sz="2200" dirty="0"/>
              <a:t>м3/сутки </a:t>
            </a:r>
            <a:r>
              <a:rPr lang="ru-RU" sz="2200" b="0" kern="1200" dirty="0" smtClean="0"/>
              <a:t>поселков </a:t>
            </a:r>
            <a:r>
              <a:rPr lang="ru-RU" sz="2200" b="0" kern="1200" dirty="0" err="1" smtClean="0"/>
              <a:t>Ополье</a:t>
            </a:r>
            <a:r>
              <a:rPr lang="ru-RU" sz="2200" b="0" kern="1200" dirty="0" smtClean="0"/>
              <a:t>, </a:t>
            </a:r>
            <a:r>
              <a:rPr lang="ru-RU" sz="2200" b="0" kern="1200" dirty="0" err="1" smtClean="0"/>
              <a:t>Фалилеево</a:t>
            </a:r>
            <a:r>
              <a:rPr lang="ru-RU" sz="2200" b="0" kern="1200" dirty="0" smtClean="0"/>
              <a:t>, Большая </a:t>
            </a:r>
            <a:r>
              <a:rPr lang="ru-RU" sz="2200" b="0" kern="1200" dirty="0" err="1" smtClean="0"/>
              <a:t>Пустомержа</a:t>
            </a:r>
            <a:r>
              <a:rPr lang="ru-RU" sz="2200" b="0" kern="1200" dirty="0" smtClean="0"/>
              <a:t>, Кузнечное, Волосово, Нурма Ленинградской области, строительства водоочистных сооружений </a:t>
            </a:r>
            <a:r>
              <a:rPr lang="ru-RU" sz="2200" dirty="0"/>
              <a:t>производительностью </a:t>
            </a:r>
            <a:r>
              <a:rPr lang="ru-RU" sz="2200" dirty="0" smtClean="0"/>
              <a:t>100 </a:t>
            </a:r>
            <a:r>
              <a:rPr lang="ru-RU" sz="2200" dirty="0"/>
              <a:t>м3/сутки </a:t>
            </a:r>
            <a:r>
              <a:rPr lang="ru-RU" sz="2200" dirty="0" smtClean="0"/>
              <a:t>поселка Раздолье, Ленинградской области.</a:t>
            </a:r>
            <a:endParaRPr lang="ru-RU" sz="2200" b="0" kern="12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9285" y="2399889"/>
            <a:ext cx="3199983" cy="239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903" y="5403291"/>
            <a:ext cx="3199982" cy="239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751" y="2399889"/>
            <a:ext cx="3605855" cy="270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751" y="8089638"/>
            <a:ext cx="3605855" cy="217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751" y="5403291"/>
            <a:ext cx="3606559" cy="240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856" y="10552862"/>
            <a:ext cx="3607750" cy="182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0582" y="8089638"/>
            <a:ext cx="3238686" cy="431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1030760" y="3221305"/>
            <a:ext cx="14934941" cy="364320"/>
          </a:xfrm>
          <a:custGeom>
            <a:avLst/>
            <a:gdLst>
              <a:gd name="connsiteX0" fmla="*/ 0 w 14934941"/>
              <a:gd name="connsiteY0" fmla="*/ 0 h 364320"/>
              <a:gd name="connsiteX1" fmla="*/ 14934941 w 14934941"/>
              <a:gd name="connsiteY1" fmla="*/ 0 h 364320"/>
              <a:gd name="connsiteX2" fmla="*/ 14934941 w 14934941"/>
              <a:gd name="connsiteY2" fmla="*/ 364320 h 364320"/>
              <a:gd name="connsiteX3" fmla="*/ 0 w 14934941"/>
              <a:gd name="connsiteY3" fmla="*/ 364320 h 364320"/>
              <a:gd name="connsiteX4" fmla="*/ 0 w 14934941"/>
              <a:gd name="connsiteY4" fmla="*/ 0 h 36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4941" h="364320">
                <a:moveTo>
                  <a:pt x="0" y="0"/>
                </a:moveTo>
                <a:lnTo>
                  <a:pt x="14934941" y="0"/>
                </a:lnTo>
                <a:lnTo>
                  <a:pt x="14934941" y="364320"/>
                </a:lnTo>
                <a:lnTo>
                  <a:pt x="0" y="3643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18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r>
              <a:rPr lang="ru-RU" sz="2000" b="1" dirty="0">
                <a:latin typeface="+mj-lt"/>
              </a:rPr>
              <a:t>П</a:t>
            </a:r>
            <a:r>
              <a:rPr lang="ru-RU" sz="2000" b="1" kern="1200" dirty="0" smtClean="0">
                <a:latin typeface="+mj-lt"/>
              </a:rPr>
              <a:t>роизводительность 2 500 м3/сутки.</a:t>
            </a:r>
            <a:endParaRPr lang="ru-RU" sz="2000" b="1" kern="1200" dirty="0">
              <a:latin typeface="+mj-lt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28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1"/>
          <p:cNvSpPr txBox="1"/>
          <p:nvPr/>
        </p:nvSpPr>
        <p:spPr>
          <a:xfrm>
            <a:off x="1441818" y="834414"/>
            <a:ext cx="1723090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Основные результаты деятельности 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группы компаний 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за последние 2 года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в </a:t>
            </a: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сфере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ЖКХ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31" name="Picture 2" descr="D:\лого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390115" y="2786665"/>
            <a:ext cx="1000072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ОАО «Балтийский </a:t>
            </a:r>
            <a:r>
              <a:rPr lang="ru-RU" sz="3800" dirty="0" err="1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Балкерный</a:t>
            </a: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Терминал»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Группа компаний «Башкирская генерирующая компания»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ОАО «Башкирэнерго»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ЗАО «</a:t>
            </a:r>
            <a:r>
              <a:rPr lang="ru-RU" sz="3800" dirty="0" err="1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Ванкорнефть</a:t>
            </a: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ГУП «Водоканал Санкт-Петербурга»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МУП «Водоканал г. Пикалево»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МУП «Водоканал» г. Череповец</a:t>
            </a:r>
            <a:endParaRPr lang="en-US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ОАО «Группа «ИЛИМ»</a:t>
            </a: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Группа компаний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3800" dirty="0" err="1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Икеа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МОС» </a:t>
            </a:r>
            <a:endParaRPr lang="ru-RU" dirty="0" smtClean="0">
              <a:solidFill>
                <a:srgbClr val="122A0C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91135" algn="just">
              <a:spcAft>
                <a:spcPts val="600"/>
              </a:spcAft>
            </a:pPr>
            <a:endParaRPr lang="ru-RU" dirty="0">
              <a:solidFill>
                <a:srgbClr val="122A0C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119992" y="2786665"/>
            <a:ext cx="11089232" cy="878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ОАО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«РЖД» </a:t>
            </a:r>
            <a:endParaRPr lang="ru-RU" sz="3800" dirty="0" smtClean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ПАО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«НК «Роснефть»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МУП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3800" dirty="0" err="1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Североморскводоканал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ОАО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«Северсталь» 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ГУП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«ТЭК СПб» 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Группа компаний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3800" dirty="0" err="1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Эмерсон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МУП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3800" dirty="0" err="1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Астрводоканал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Водоканалы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Ленинградской области </a:t>
            </a:r>
            <a:endParaRPr lang="en-US" sz="3800" dirty="0">
              <a:solidFill>
                <a:srgbClr val="122A0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76885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8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ОАО </a:t>
            </a:r>
            <a:r>
              <a:rPr lang="ru-RU" sz="3800" dirty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«ТГК-1»</a:t>
            </a:r>
          </a:p>
          <a:p>
            <a:pPr marL="191135" algn="just">
              <a:spcAft>
                <a:spcPts val="600"/>
              </a:spcAft>
            </a:pPr>
            <a:endParaRPr lang="ru-RU" dirty="0" smtClean="0">
              <a:solidFill>
                <a:srgbClr val="122A0C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91135" algn="just">
              <a:spcAft>
                <a:spcPts val="600"/>
              </a:spcAft>
            </a:pPr>
            <a:endParaRPr lang="ru-RU" dirty="0">
              <a:solidFill>
                <a:srgbClr val="122A0C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91135" algn="just">
              <a:spcAft>
                <a:spcPts val="600"/>
              </a:spcAft>
            </a:pPr>
            <a:endParaRPr lang="ru-RU" dirty="0" smtClean="0">
              <a:solidFill>
                <a:srgbClr val="122A0C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91135" algn="just">
              <a:spcAft>
                <a:spcPts val="600"/>
              </a:spcAft>
            </a:pPr>
            <a:endParaRPr lang="ru-RU" dirty="0">
              <a:solidFill>
                <a:srgbClr val="122A0C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91135" algn="just">
              <a:spcAft>
                <a:spcPts val="600"/>
              </a:spcAft>
            </a:pPr>
            <a:endParaRPr lang="ru-RU" dirty="0" smtClean="0">
              <a:solidFill>
                <a:srgbClr val="122A0C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191135" algn="just">
              <a:spcAft>
                <a:spcPts val="600"/>
              </a:spcAft>
            </a:pPr>
            <a:endParaRPr lang="ru-RU" dirty="0">
              <a:solidFill>
                <a:srgbClr val="122A0C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9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Заказчики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7" name="Picture 2" descr="D: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6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8904" y="5489848"/>
            <a:ext cx="1728192" cy="846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6856" y="7722096"/>
            <a:ext cx="3231194" cy="938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0872" y="10458400"/>
            <a:ext cx="2808312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816" y="4985792"/>
            <a:ext cx="2868994" cy="1531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816" y="2753544"/>
            <a:ext cx="4455368" cy="1188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824" y="8010128"/>
            <a:ext cx="3024921" cy="10534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848" y="10314384"/>
            <a:ext cx="2718923" cy="1080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712" y="2537520"/>
            <a:ext cx="4882887" cy="136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68864" y="2753544"/>
            <a:ext cx="2590192" cy="1083171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20544928" y="3617640"/>
            <a:ext cx="1728192" cy="68736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000"/>
              </a:lnSpc>
            </a:pPr>
            <a:endParaRPr lang="en-US" altLang="zh-CN" dirty="0" smtClean="0">
              <a:solidFill>
                <a:srgbClr val="122A0C"/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>
              <a:solidFill>
                <a:srgbClr val="122A0C"/>
              </a:solidFill>
            </a:endParaRPr>
          </a:p>
          <a:p>
            <a:pPr algn="ctr">
              <a:lnSpc>
                <a:spcPts val="3000"/>
              </a:lnSpc>
              <a:tabLst>
                <a:tab pos="88900" algn="l"/>
                <a:tab pos="101600" algn="l"/>
                <a:tab pos="114300" algn="l"/>
              </a:tabLst>
            </a:pPr>
            <a:r>
              <a:rPr lang="ru-RU" altLang="zh-CN" sz="2200" dirty="0" smtClean="0">
                <a:solidFill>
                  <a:srgbClr val="122A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ХАВЛЕ РУС</a:t>
            </a:r>
            <a:endParaRPr lang="en-US" altLang="zh-CN" sz="2200" dirty="0">
              <a:solidFill>
                <a:srgbClr val="122A0C"/>
              </a:solidFill>
              <a:latin typeface="Agency FB" panose="020B0503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1200" y="4985792"/>
            <a:ext cx="3642165" cy="194421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4288" y="2825552"/>
            <a:ext cx="4458957" cy="151216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2766" r="26230" b="35117"/>
          <a:stretch>
            <a:fillRect/>
          </a:stretch>
        </p:blipFill>
        <p:spPr bwMode="auto">
          <a:xfrm>
            <a:off x="7079432" y="2753544"/>
            <a:ext cx="1728192" cy="121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84288" y="5129808"/>
            <a:ext cx="4314825" cy="13811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9672" y="5129808"/>
            <a:ext cx="5476875" cy="1933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68264" y="9954344"/>
            <a:ext cx="3305175" cy="14573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928304" y="7290048"/>
            <a:ext cx="3305175" cy="18192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1440" y="10098360"/>
            <a:ext cx="4810125" cy="1647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47784" y="7722096"/>
            <a:ext cx="2809875" cy="10001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43328" y="7506072"/>
            <a:ext cx="1533525" cy="17430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27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Партнеры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30" name="Picture 2" descr="D:\лого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ückti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8952" y="2969568"/>
            <a:ext cx="9333966" cy="72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096" y="3545632"/>
            <a:ext cx="9657811" cy="77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/>
          <p:nvPr/>
        </p:nvSpPr>
        <p:spPr>
          <a:xfrm>
            <a:off x="1441818" y="834414"/>
            <a:ext cx="1219034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Основные направления деятельности</a:t>
            </a:r>
            <a:endParaRPr lang="en-US" altLang="zh-CN" sz="4800" b="1" dirty="0" smtClean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6811695" y="8174559"/>
            <a:ext cx="3517403" cy="3019795"/>
          </a:xfrm>
          <a:custGeom>
            <a:avLst/>
            <a:gdLst>
              <a:gd name="connsiteX0" fmla="*/ 0 w 3517403"/>
              <a:gd name="connsiteY0" fmla="*/ 1509898 h 3019795"/>
              <a:gd name="connsiteX1" fmla="*/ 754949 w 3517403"/>
              <a:gd name="connsiteY1" fmla="*/ 1 h 3019795"/>
              <a:gd name="connsiteX2" fmla="*/ 2762454 w 3517403"/>
              <a:gd name="connsiteY2" fmla="*/ 1 h 3019795"/>
              <a:gd name="connsiteX3" fmla="*/ 3517403 w 3517403"/>
              <a:gd name="connsiteY3" fmla="*/ 1509898 h 3019795"/>
              <a:gd name="connsiteX4" fmla="*/ 2762454 w 3517403"/>
              <a:gd name="connsiteY4" fmla="*/ 3019794 h 3019795"/>
              <a:gd name="connsiteX5" fmla="*/ 754949 w 3517403"/>
              <a:gd name="connsiteY5" fmla="*/ 3019794 h 3019795"/>
              <a:gd name="connsiteX6" fmla="*/ 0 w 3517403"/>
              <a:gd name="connsiteY6" fmla="*/ 1509898 h 30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403" h="3019795">
                <a:moveTo>
                  <a:pt x="0" y="1509898"/>
                </a:moveTo>
                <a:lnTo>
                  <a:pt x="754949" y="1"/>
                </a:lnTo>
                <a:lnTo>
                  <a:pt x="2762454" y="1"/>
                </a:lnTo>
                <a:lnTo>
                  <a:pt x="3517403" y="1509898"/>
                </a:lnTo>
                <a:lnTo>
                  <a:pt x="2762454" y="3019794"/>
                </a:lnTo>
                <a:lnTo>
                  <a:pt x="754949" y="3019794"/>
                </a:lnTo>
                <a:lnTo>
                  <a:pt x="0" y="1509898"/>
                </a:lnTo>
                <a:close/>
              </a:path>
            </a:pathLst>
          </a:custGeom>
          <a:solidFill>
            <a:srgbClr val="6CA52D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67" tIns="490558" rIns="544766" bIns="490558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 smtClean="0"/>
              <a:t>П</a:t>
            </a:r>
            <a:r>
              <a:rPr lang="ru-RU" sz="2200" b="1" kern="1200" dirty="0" smtClean="0"/>
              <a:t>роектирование и строительство очистных сооружений хозяйственно-бытовых, ливневых и промышленных стоков  </a:t>
            </a:r>
            <a:endParaRPr lang="ru-RU" sz="2200" b="1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400" kern="1200" dirty="0"/>
          </a:p>
        </p:txBody>
      </p:sp>
      <p:sp>
        <p:nvSpPr>
          <p:cNvPr id="68" name="Шестиугольник 67"/>
          <p:cNvSpPr/>
          <p:nvPr/>
        </p:nvSpPr>
        <p:spPr>
          <a:xfrm>
            <a:off x="3745599" y="6621263"/>
            <a:ext cx="3517403" cy="3019795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731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Полилиния 69"/>
          <p:cNvSpPr/>
          <p:nvPr/>
        </p:nvSpPr>
        <p:spPr>
          <a:xfrm>
            <a:off x="9877791" y="6417994"/>
            <a:ext cx="3517403" cy="3019795"/>
          </a:xfrm>
          <a:custGeom>
            <a:avLst/>
            <a:gdLst>
              <a:gd name="connsiteX0" fmla="*/ 0 w 3517403"/>
              <a:gd name="connsiteY0" fmla="*/ 1509898 h 3019795"/>
              <a:gd name="connsiteX1" fmla="*/ 754949 w 3517403"/>
              <a:gd name="connsiteY1" fmla="*/ 1 h 3019795"/>
              <a:gd name="connsiteX2" fmla="*/ 2762454 w 3517403"/>
              <a:gd name="connsiteY2" fmla="*/ 1 h 3019795"/>
              <a:gd name="connsiteX3" fmla="*/ 3517403 w 3517403"/>
              <a:gd name="connsiteY3" fmla="*/ 1509898 h 3019795"/>
              <a:gd name="connsiteX4" fmla="*/ 2762454 w 3517403"/>
              <a:gd name="connsiteY4" fmla="*/ 3019794 h 3019795"/>
              <a:gd name="connsiteX5" fmla="*/ 754949 w 3517403"/>
              <a:gd name="connsiteY5" fmla="*/ 3019794 h 3019795"/>
              <a:gd name="connsiteX6" fmla="*/ 0 w 3517403"/>
              <a:gd name="connsiteY6" fmla="*/ 1509898 h 30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403" h="3019795">
                <a:moveTo>
                  <a:pt x="0" y="1509898"/>
                </a:moveTo>
                <a:lnTo>
                  <a:pt x="754949" y="1"/>
                </a:lnTo>
                <a:lnTo>
                  <a:pt x="2762454" y="1"/>
                </a:lnTo>
                <a:lnTo>
                  <a:pt x="3517403" y="1509898"/>
                </a:lnTo>
                <a:lnTo>
                  <a:pt x="2762454" y="3019794"/>
                </a:lnTo>
                <a:lnTo>
                  <a:pt x="754949" y="3019794"/>
                </a:lnTo>
                <a:lnTo>
                  <a:pt x="0" y="1509898"/>
                </a:lnTo>
                <a:close/>
              </a:path>
            </a:pathLst>
          </a:custGeom>
          <a:solidFill>
            <a:srgbClr val="6CA52D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67" tIns="490558" rIns="544766" bIns="490558" numCol="1" spcCol="1270" anchor="t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200" b="1" dirty="0" smtClean="0"/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 smtClean="0"/>
              <a:t>П</a:t>
            </a:r>
            <a:r>
              <a:rPr lang="ru-RU" sz="2200" b="1" kern="1200" dirty="0" smtClean="0"/>
              <a:t>роектирование, строительство и реконструкция объектов энергетики </a:t>
            </a:r>
            <a:endParaRPr lang="ru-RU" sz="2200" b="1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400" kern="1200" dirty="0"/>
          </a:p>
        </p:txBody>
      </p:sp>
      <p:sp>
        <p:nvSpPr>
          <p:cNvPr id="72" name="Шестиугольник 71"/>
          <p:cNvSpPr/>
          <p:nvPr/>
        </p:nvSpPr>
        <p:spPr>
          <a:xfrm>
            <a:off x="9854907" y="3113584"/>
            <a:ext cx="3517403" cy="3019795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7239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Полилиния 73"/>
          <p:cNvSpPr/>
          <p:nvPr/>
        </p:nvSpPr>
        <p:spPr>
          <a:xfrm>
            <a:off x="6692321" y="4756966"/>
            <a:ext cx="3517403" cy="3019795"/>
          </a:xfrm>
          <a:custGeom>
            <a:avLst/>
            <a:gdLst>
              <a:gd name="connsiteX0" fmla="*/ 0 w 3517403"/>
              <a:gd name="connsiteY0" fmla="*/ 1509898 h 3019795"/>
              <a:gd name="connsiteX1" fmla="*/ 754949 w 3517403"/>
              <a:gd name="connsiteY1" fmla="*/ 1 h 3019795"/>
              <a:gd name="connsiteX2" fmla="*/ 2762454 w 3517403"/>
              <a:gd name="connsiteY2" fmla="*/ 1 h 3019795"/>
              <a:gd name="connsiteX3" fmla="*/ 3517403 w 3517403"/>
              <a:gd name="connsiteY3" fmla="*/ 1509898 h 3019795"/>
              <a:gd name="connsiteX4" fmla="*/ 2762454 w 3517403"/>
              <a:gd name="connsiteY4" fmla="*/ 3019794 h 3019795"/>
              <a:gd name="connsiteX5" fmla="*/ 754949 w 3517403"/>
              <a:gd name="connsiteY5" fmla="*/ 3019794 h 3019795"/>
              <a:gd name="connsiteX6" fmla="*/ 0 w 3517403"/>
              <a:gd name="connsiteY6" fmla="*/ 1509898 h 30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403" h="3019795">
                <a:moveTo>
                  <a:pt x="0" y="1509898"/>
                </a:moveTo>
                <a:lnTo>
                  <a:pt x="754949" y="1"/>
                </a:lnTo>
                <a:lnTo>
                  <a:pt x="2762454" y="1"/>
                </a:lnTo>
                <a:lnTo>
                  <a:pt x="3517403" y="1509898"/>
                </a:lnTo>
                <a:lnTo>
                  <a:pt x="2762454" y="3019794"/>
                </a:lnTo>
                <a:lnTo>
                  <a:pt x="754949" y="3019794"/>
                </a:lnTo>
                <a:lnTo>
                  <a:pt x="0" y="1509898"/>
                </a:lnTo>
                <a:close/>
              </a:path>
            </a:pathLst>
          </a:custGeom>
          <a:solidFill>
            <a:srgbClr val="6CA52D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67" tIns="490558" rIns="544766" bIns="49055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/>
              <a:t>C</a:t>
            </a:r>
            <a:r>
              <a:rPr lang="ru-RU" sz="2200" b="1" kern="1200" dirty="0" err="1" smtClean="0"/>
              <a:t>троительство</a:t>
            </a:r>
            <a:r>
              <a:rPr lang="ru-RU" sz="2200" b="1" kern="1200" dirty="0" smtClean="0"/>
              <a:t>, реконструкция, модернизация объектов различных отраслей промышленности «под ключ»</a:t>
            </a:r>
            <a:endParaRPr lang="ru-RU" sz="2200" b="1" kern="1200" dirty="0"/>
          </a:p>
        </p:txBody>
      </p:sp>
      <p:sp>
        <p:nvSpPr>
          <p:cNvPr id="76" name="Шестиугольник 75"/>
          <p:cNvSpPr/>
          <p:nvPr/>
        </p:nvSpPr>
        <p:spPr>
          <a:xfrm>
            <a:off x="3551040" y="3207488"/>
            <a:ext cx="3517403" cy="3019795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1270000" dist="50800" dir="540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8" name="Полилиния 77"/>
          <p:cNvSpPr/>
          <p:nvPr/>
        </p:nvSpPr>
        <p:spPr>
          <a:xfrm>
            <a:off x="13196051" y="4908098"/>
            <a:ext cx="3517403" cy="3019795"/>
          </a:xfrm>
          <a:custGeom>
            <a:avLst/>
            <a:gdLst>
              <a:gd name="connsiteX0" fmla="*/ 0 w 3517403"/>
              <a:gd name="connsiteY0" fmla="*/ 1509898 h 3019795"/>
              <a:gd name="connsiteX1" fmla="*/ 754949 w 3517403"/>
              <a:gd name="connsiteY1" fmla="*/ 1 h 3019795"/>
              <a:gd name="connsiteX2" fmla="*/ 2762454 w 3517403"/>
              <a:gd name="connsiteY2" fmla="*/ 1 h 3019795"/>
              <a:gd name="connsiteX3" fmla="*/ 3517403 w 3517403"/>
              <a:gd name="connsiteY3" fmla="*/ 1509898 h 3019795"/>
              <a:gd name="connsiteX4" fmla="*/ 2762454 w 3517403"/>
              <a:gd name="connsiteY4" fmla="*/ 3019794 h 3019795"/>
              <a:gd name="connsiteX5" fmla="*/ 754949 w 3517403"/>
              <a:gd name="connsiteY5" fmla="*/ 3019794 h 3019795"/>
              <a:gd name="connsiteX6" fmla="*/ 0 w 3517403"/>
              <a:gd name="connsiteY6" fmla="*/ 1509898 h 30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403" h="3019795">
                <a:moveTo>
                  <a:pt x="0" y="1509898"/>
                </a:moveTo>
                <a:lnTo>
                  <a:pt x="754949" y="1"/>
                </a:lnTo>
                <a:lnTo>
                  <a:pt x="2762454" y="1"/>
                </a:lnTo>
                <a:lnTo>
                  <a:pt x="3517403" y="1509898"/>
                </a:lnTo>
                <a:lnTo>
                  <a:pt x="2762454" y="3019794"/>
                </a:lnTo>
                <a:lnTo>
                  <a:pt x="754949" y="3019794"/>
                </a:lnTo>
                <a:lnTo>
                  <a:pt x="0" y="1509898"/>
                </a:lnTo>
                <a:close/>
              </a:path>
            </a:pathLst>
          </a:custGeom>
          <a:solidFill>
            <a:srgbClr val="6CA52D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67" tIns="490558" rIns="544766" bIns="49055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 smtClean="0"/>
              <a:t>Автоматизация предприятий, р</a:t>
            </a:r>
            <a:r>
              <a:rPr lang="ru-RU" sz="2200" b="1" kern="1200" dirty="0" smtClean="0"/>
              <a:t>азработка и внедрение информационных аналитических систем промышленных предприятий</a:t>
            </a:r>
            <a:endParaRPr lang="ru-RU" sz="2200" b="1" kern="1200" dirty="0"/>
          </a:p>
        </p:txBody>
      </p:sp>
      <p:sp>
        <p:nvSpPr>
          <p:cNvPr id="80" name="Шестиугольник 79"/>
          <p:cNvSpPr/>
          <p:nvPr/>
        </p:nvSpPr>
        <p:spPr>
          <a:xfrm>
            <a:off x="13196051" y="8256313"/>
            <a:ext cx="3517403" cy="3019795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5969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Полилиния 81"/>
          <p:cNvSpPr/>
          <p:nvPr/>
        </p:nvSpPr>
        <p:spPr>
          <a:xfrm>
            <a:off x="16225848" y="3261716"/>
            <a:ext cx="3517403" cy="3019795"/>
          </a:xfrm>
          <a:custGeom>
            <a:avLst/>
            <a:gdLst>
              <a:gd name="connsiteX0" fmla="*/ 0 w 3517403"/>
              <a:gd name="connsiteY0" fmla="*/ 1509898 h 3019795"/>
              <a:gd name="connsiteX1" fmla="*/ 754949 w 3517403"/>
              <a:gd name="connsiteY1" fmla="*/ 1 h 3019795"/>
              <a:gd name="connsiteX2" fmla="*/ 2762454 w 3517403"/>
              <a:gd name="connsiteY2" fmla="*/ 1 h 3019795"/>
              <a:gd name="connsiteX3" fmla="*/ 3517403 w 3517403"/>
              <a:gd name="connsiteY3" fmla="*/ 1509898 h 3019795"/>
              <a:gd name="connsiteX4" fmla="*/ 2762454 w 3517403"/>
              <a:gd name="connsiteY4" fmla="*/ 3019794 h 3019795"/>
              <a:gd name="connsiteX5" fmla="*/ 754949 w 3517403"/>
              <a:gd name="connsiteY5" fmla="*/ 3019794 h 3019795"/>
              <a:gd name="connsiteX6" fmla="*/ 0 w 3517403"/>
              <a:gd name="connsiteY6" fmla="*/ 1509898 h 30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403" h="3019795">
                <a:moveTo>
                  <a:pt x="0" y="1509898"/>
                </a:moveTo>
                <a:lnTo>
                  <a:pt x="754949" y="1"/>
                </a:lnTo>
                <a:lnTo>
                  <a:pt x="2762454" y="1"/>
                </a:lnTo>
                <a:lnTo>
                  <a:pt x="3517403" y="1509898"/>
                </a:lnTo>
                <a:lnTo>
                  <a:pt x="2762454" y="3019794"/>
                </a:lnTo>
                <a:lnTo>
                  <a:pt x="754949" y="3019794"/>
                </a:lnTo>
                <a:lnTo>
                  <a:pt x="0" y="1509898"/>
                </a:lnTo>
                <a:close/>
              </a:path>
            </a:pathLst>
          </a:custGeom>
          <a:solidFill>
            <a:srgbClr val="6CA52D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67" tIns="490558" rIns="544766" bIns="49055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/>
              <a:t>У</a:t>
            </a:r>
            <a:r>
              <a:rPr lang="ru-RU" sz="2200" b="1" kern="1200" dirty="0" smtClean="0"/>
              <a:t>правление муниципальной инфраструктурой городов и районов Ленинградской области</a:t>
            </a:r>
            <a:endParaRPr lang="ru-RU" sz="2200" b="1" kern="1200" dirty="0"/>
          </a:p>
        </p:txBody>
      </p:sp>
      <p:sp>
        <p:nvSpPr>
          <p:cNvPr id="84" name="Шестиугольник 83"/>
          <p:cNvSpPr/>
          <p:nvPr/>
        </p:nvSpPr>
        <p:spPr>
          <a:xfrm>
            <a:off x="16349129" y="6621263"/>
            <a:ext cx="3517403" cy="3019795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6"/>
            <a:stretch>
              <a:fillRect/>
            </a:stretch>
          </a:blipFill>
          <a:ln>
            <a:noFill/>
          </a:ln>
          <a:effectLst>
            <a:outerShdw blurRad="9271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21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" descr="D:\лог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6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398912" y="7737558"/>
            <a:ext cx="20666296" cy="4230456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"/>
          <p:cNvSpPr txBox="1"/>
          <p:nvPr/>
        </p:nvSpPr>
        <p:spPr>
          <a:xfrm>
            <a:off x="2398912" y="7998432"/>
            <a:ext cx="19730191" cy="3185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tabLst/>
            </a:pPr>
            <a:r>
              <a:rPr lang="ru-RU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Через совершенствование деятельности и качества оказываемых услуг достичь таких результатов в области инжиниринга и инноваций, которые вызовут максимальное удовлетворение ожиданий и запросов потребителей, сделают компанию надёжным, привлекательным партнёром для потребителей, поставщиков и сотрудников.</a:t>
            </a:r>
          </a:p>
          <a:p>
            <a:pPr marL="571500" indent="-571500" algn="just">
              <a:buFont typeface="Arial" panose="020B0604020202020204" pitchFamily="34" charset="0"/>
              <a:buChar char="•"/>
              <a:tabLst/>
            </a:pP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Cтать</a:t>
            </a:r>
            <a:r>
              <a:rPr lang="ru-RU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ru-RU" altLang="zh-CN" sz="3400" dirty="0" smtClean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лидером </a:t>
            </a:r>
            <a:r>
              <a:rPr lang="en-US" altLang="zh-CN" sz="3400" dirty="0" smtClean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в</a:t>
            </a:r>
            <a:r>
              <a:rPr lang="ru-RU" altLang="zh-CN" sz="3400" dirty="0" smtClean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области</a:t>
            </a:r>
            <a:r>
              <a:rPr lang="ru-RU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высокотехнологичного</a:t>
            </a:r>
            <a:r>
              <a:rPr lang="ru-RU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инжиниринга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,</a:t>
            </a:r>
            <a:r>
              <a:rPr lang="ru-RU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проектирования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,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разработки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и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производства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оборудования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для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различных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отраслей</a:t>
            </a:r>
            <a:r>
              <a:rPr lang="en-US" altLang="zh-CN" sz="3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dirty="0" err="1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промышленности</a:t>
            </a:r>
            <a:r>
              <a:rPr lang="ru-RU" altLang="zh-CN" sz="3400" dirty="0" smtClean="0">
                <a:solidFill>
                  <a:schemeClr val="bg2">
                    <a:lumMod val="10000"/>
                  </a:schemeClr>
                </a:solidFill>
                <a:latin typeface="Segoe UI" pitchFamily="18" charset="0"/>
                <a:cs typeface="Segoe UI" pitchFamily="18" charset="0"/>
              </a:rPr>
              <a:t>.</a:t>
            </a:r>
            <a:endParaRPr lang="en-US" altLang="zh-CN" sz="3400" dirty="0">
              <a:solidFill>
                <a:schemeClr val="bg2">
                  <a:lumMod val="10000"/>
                </a:schemeClr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2438293" y="7037735"/>
            <a:ext cx="4402487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ru-RU" altLang="zh-CN" sz="28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Ц</a:t>
            </a:r>
            <a:r>
              <a:rPr lang="en-US" altLang="zh-CN" sz="2800" b="1" dirty="0" err="1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ел</a:t>
            </a:r>
            <a:r>
              <a:rPr lang="ru-RU" altLang="zh-CN" sz="2800" b="1" dirty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и </a:t>
            </a:r>
            <a:r>
              <a:rPr lang="ru-RU" altLang="zh-CN" sz="28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группы компаний </a:t>
            </a:r>
            <a:r>
              <a:rPr lang="en-US" altLang="zh-CN" sz="28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: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470920" y="3041576"/>
            <a:ext cx="4816062" cy="37959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/>
            </a:pPr>
            <a:r>
              <a:rPr lang="ru-RU" altLang="zh-CN" sz="28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Миссия </a:t>
            </a:r>
            <a:r>
              <a:rPr lang="ru-RU" altLang="zh-CN" sz="28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группы компаний </a:t>
            </a:r>
            <a:r>
              <a:rPr lang="en-US" altLang="zh-CN" sz="2800" b="1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98912" y="3761656"/>
            <a:ext cx="20666296" cy="257699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"/>
          <p:cNvSpPr txBox="1"/>
          <p:nvPr/>
        </p:nvSpPr>
        <p:spPr>
          <a:xfrm>
            <a:off x="2542928" y="3977680"/>
            <a:ext cx="19730191" cy="213904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/>
            <a:r>
              <a:rPr lang="ru-RU" sz="3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Содействовать эффективному развитию промышленных производств и предприятий путем внедрения новейших технологий, используя для этого накопленные знания и опыт, постоянно увеличивая интеллектуальный потенциал, поддерживая науку и развивая инновационные решения на самом высоком техническом уровне</a:t>
            </a:r>
            <a:r>
              <a:rPr lang="ru-RU" sz="3400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3400" dirty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9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"/>
          <p:cNvSpPr txBox="1"/>
          <p:nvPr/>
        </p:nvSpPr>
        <p:spPr>
          <a:xfrm>
            <a:off x="1441818" y="834414"/>
            <a:ext cx="1219034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Миссия и цели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группы компаний</a:t>
            </a:r>
            <a:endParaRPr lang="ru-RU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23" name="Picture 2" descr="D: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/>
          <p:cNvSpPr txBox="1"/>
          <p:nvPr/>
        </p:nvSpPr>
        <p:spPr>
          <a:xfrm>
            <a:off x="1678832" y="2899860"/>
            <a:ext cx="20799767" cy="877163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altLang="zh-CN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Более 650 специалистов высокой квалификации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altLang="zh-CN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Собственное сборочное производство, своя аккредитованная химическая лаборатория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ru-RU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структуру </a:t>
            </a:r>
            <a:r>
              <a:rPr lang="ru-RU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группы компаний </a:t>
            </a:r>
            <a:r>
              <a:rPr lang="ru-RU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входят в том числе: проектный департамент, строительное управление, производственно-технический департамент, электромонтажное управление, центр сервисного обслуживания,  инженерные отделы по техническим </a:t>
            </a:r>
            <a:r>
              <a:rPr lang="ru-RU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направлениям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Группа компаний </a:t>
            </a:r>
            <a:r>
              <a:rPr lang="ru-RU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имеет свою производственно-строительную базу площадью 2га, производственные и складские помещения площадью 6 000 </a:t>
            </a:r>
            <a:r>
              <a:rPr lang="ru-RU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м², </a:t>
            </a:r>
            <a:r>
              <a:rPr lang="ru-RU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оснащенные необходимым подъёмно – транспортным оборудованием и подъездными путями, в том числе железнодорожными.</a:t>
            </a:r>
            <a:endParaRPr lang="ru-RU" altLang="zh-CN" sz="3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altLang="zh-CN" sz="3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виды деятельности лицензированы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altLang="zh-CN" sz="3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Действует Интегрированная Система Менеджмента соответствующая требованиям ГОСТ Р ИСО 9001-2015 (ISO 9001:2015), ГОСТ Р ИСО 14001-2016 (ISO 14001:2015), ГОСТ Р 54934-2012 (OHSAS 18001:2007)</a:t>
            </a:r>
            <a:endParaRPr lang="ru-RU" altLang="zh-CN" sz="3600" dirty="0"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8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"/>
          <p:cNvSpPr txBox="1"/>
          <p:nvPr/>
        </p:nvSpPr>
        <p:spPr>
          <a:xfrm>
            <a:off x="1441818" y="834414"/>
            <a:ext cx="1219034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Ресурсы и возможности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группы компаний</a:t>
            </a:r>
            <a:endParaRPr lang="ru-RU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3" name="Picture 2" descr="D: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/>
          <p:cNvSpPr txBox="1"/>
          <p:nvPr/>
        </p:nvSpPr>
        <p:spPr>
          <a:xfrm>
            <a:off x="1678832" y="3041576"/>
            <a:ext cx="14329592" cy="838691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Член Саморегулируемой организации Ассоциация «Объединение </a:t>
            </a: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строителей Санкт-Петербурга»</a:t>
            </a:r>
            <a:endParaRPr lang="ru-RU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Член Саморегулируемой организации Ассоциация «</a:t>
            </a:r>
            <a:r>
              <a:rPr lang="ru-RU" sz="2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Объединение </a:t>
            </a:r>
            <a:r>
              <a:rPr lang="ru-RU" sz="280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проектировщиков»</a:t>
            </a:r>
            <a:endParaRPr lang="ru-RU" sz="2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Член Саморегулируемой организации Ассоциация «Объединение изыскателей»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Лицензия на </a:t>
            </a: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осуществление деятельности по монтажу, техническому обслуживанию и ремонту средств обеспечения пожарной безопасности зданий и </a:t>
            </a: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сооружений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Лицензия на осуществление работ с использованием сведений, составляющих государственную </a:t>
            </a: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тайну</a:t>
            </a:r>
            <a:endParaRPr lang="ru-RU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Свидетельство </a:t>
            </a:r>
            <a:r>
              <a:rPr lang="ru-RU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 праве проводить энергетические обследования с правом выдачи энергетического </a:t>
            </a: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паспорта</a:t>
            </a:r>
          </a:p>
          <a:p>
            <a:pPr marL="571500" indent="-571500" algn="just">
              <a:spcAft>
                <a:spcPts val="3000"/>
              </a:spcAft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Лицензия на осуществление деятельности по сохранению объектов культурного наследия (памятников истории и культуры) народов Российской Федерации</a:t>
            </a:r>
            <a:endParaRPr lang="ru-RU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899" y="2971688"/>
            <a:ext cx="2736304" cy="3866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876" y="7146032"/>
            <a:ext cx="2748812" cy="38882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3055998"/>
            <a:ext cx="2673648" cy="37819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904" y="7146032"/>
            <a:ext cx="2758345" cy="39017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3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"/>
          <p:cNvSpPr txBox="1"/>
          <p:nvPr/>
        </p:nvSpPr>
        <p:spPr>
          <a:xfrm>
            <a:off x="1441818" y="834414"/>
            <a:ext cx="14134558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Лицензии и свидетельства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группы компаний</a:t>
            </a:r>
            <a:endParaRPr lang="ru-RU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6" name="Picture 2" descr="D:\лог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1"/>
          <p:cNvSpPr txBox="1"/>
          <p:nvPr/>
        </p:nvSpPr>
        <p:spPr>
          <a:xfrm>
            <a:off x="1750840" y="3111550"/>
            <a:ext cx="20522280" cy="549381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Системы электроснабжения (модернизация, реконструкция, новое строительство)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Разработка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новых и модернизация существующих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управления технологическим оборудованием любой степени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сложности</a:t>
            </a:r>
            <a:endParaRPr lang="ru-RU" sz="3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Разработка систем комплексного управления энергетическим оборудованием насосных станций с применением частотного регулирования (0,4-10 </a:t>
            </a:r>
            <a:r>
              <a:rPr lang="ru-RU" sz="3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кВ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Освещение 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3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молниезащита</a:t>
            </a:r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промышленных и общегражданских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объектов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Энергетическое обследование объектов, составление энергетических паспортов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Внедрение энергосберегающих технологий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Подготовка и реализация </a:t>
            </a:r>
            <a:r>
              <a:rPr lang="ru-RU" sz="3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энергосервисных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контрактов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Разработка интеллектуальных систем учета и построение баланса </a:t>
            </a:r>
          </a:p>
          <a:p>
            <a:r>
              <a:rPr lang="ru-RU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энергоресурсов</a:t>
            </a:r>
          </a:p>
          <a:p>
            <a:r>
              <a:rPr lang="ru-RU" altLang="zh-CN" sz="2400" b="1" dirty="0">
                <a:solidFill>
                  <a:schemeClr val="bg1"/>
                </a:solidFill>
                <a:cs typeface="Segoe UI" pitchFamily="18" charset="0"/>
              </a:rPr>
              <a:t>Интеллектуальные системы учета и построения баланса </a:t>
            </a:r>
            <a:r>
              <a:rPr lang="ru-RU" altLang="zh-CN" sz="2400" b="1" dirty="0" smtClean="0">
                <a:solidFill>
                  <a:schemeClr val="bg1"/>
                </a:solidFill>
                <a:cs typeface="Segoe UI" pitchFamily="18" charset="0"/>
              </a:rPr>
              <a:t>энергоресурсов</a:t>
            </a:r>
            <a:endParaRPr lang="ru-RU" altLang="zh-CN" sz="2400" b="1" dirty="0">
              <a:solidFill>
                <a:schemeClr val="bg1"/>
              </a:solidFill>
              <a:cs typeface="Segoe UI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016" y="8802216"/>
            <a:ext cx="10010775" cy="29241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368" y="6740508"/>
            <a:ext cx="7528702" cy="49858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"/>
          <p:cNvSpPr txBox="1"/>
          <p:nvPr/>
        </p:nvSpPr>
        <p:spPr>
          <a:xfrm>
            <a:off x="1441818" y="834414"/>
            <a:ext cx="17158894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Проектирование, строительство и реконструкция объектов энергетики 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5" name="Picture 2" descr="D: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1"/>
          <p:cNvSpPr txBox="1"/>
          <p:nvPr/>
        </p:nvSpPr>
        <p:spPr>
          <a:xfrm>
            <a:off x="1462808" y="3185592"/>
            <a:ext cx="20522280" cy="226215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Полный цикл работ от проектирования до ввода в эксплуатацию готовых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Работа в условиях действующего производства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сопровождение объектов при их дальнейшей </a:t>
            </a:r>
            <a:r>
              <a:rPr lang="ru-RU" sz="3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эксплуатации</a:t>
            </a:r>
            <a:endParaRPr lang="ru-RU" sz="3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80" y="7074024"/>
            <a:ext cx="15481720" cy="448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9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"/>
          <p:cNvSpPr txBox="1"/>
          <p:nvPr/>
        </p:nvSpPr>
        <p:spPr>
          <a:xfrm>
            <a:off x="1441818" y="834414"/>
            <a:ext cx="17230902" cy="140551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>
                <a:tab pos="5600700" algn="l"/>
              </a:tabLst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Строительство, реконструкция, модернизация  объектов </a:t>
            </a:r>
            <a:r>
              <a:rPr lang="ru-RU" altLang="zh-CN" sz="4800" b="1" dirty="0" smtClean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промышленности</a:t>
            </a:r>
            <a:endParaRPr lang="ru-RU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4" name="Picture 2" descr="D: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"/>
          <p:cNvSpPr txBox="1"/>
          <p:nvPr/>
        </p:nvSpPr>
        <p:spPr>
          <a:xfrm>
            <a:off x="1606824" y="2459548"/>
            <a:ext cx="21386376" cy="828688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Техническое обследование  и аудит</a:t>
            </a:r>
          </a:p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Проведение </a:t>
            </a: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инженерных </a:t>
            </a: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изысканий</a:t>
            </a:r>
          </a:p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Выбор оптимального способа водоочистки для конкретного применения, разработка технологий очистки, комплексное проектирование, согласование в инспектирующих организациях, получение экспертных заключений</a:t>
            </a:r>
            <a:endParaRPr lang="ru-RU" sz="3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 очистных </a:t>
            </a: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сооружений хозяйственно-бытовых, ливневых и промышленных стоков  с применением различных технологий </a:t>
            </a: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очистки</a:t>
            </a:r>
          </a:p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</a:t>
            </a: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обственное </a:t>
            </a: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производство сооружений для водоподготовки и очистки хозяйственно-бытовых стоков для малых поселений, коттеджных посёлков, </a:t>
            </a: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ферм</a:t>
            </a:r>
          </a:p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оставка и монтаж оборудования</a:t>
            </a: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пусконаладочные </a:t>
            </a:r>
            <a:r>
              <a:rPr lang="ru-RU" sz="3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работы</a:t>
            </a:r>
          </a:p>
          <a:p>
            <a:pPr marL="571500" lvl="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Возможность дальнейшей эксплуатации объектов, обучение персонала</a:t>
            </a:r>
          </a:p>
          <a:p>
            <a:r>
              <a:rPr lang="ru-RU" altLang="zh-CN" sz="2400" b="1" dirty="0" smtClean="0">
                <a:solidFill>
                  <a:schemeClr val="bg1"/>
                </a:solidFill>
                <a:cs typeface="Segoe UI" pitchFamily="18" charset="0"/>
              </a:rPr>
              <a:t>Интеллектуальные </a:t>
            </a:r>
            <a:r>
              <a:rPr lang="ru-RU" altLang="zh-CN" sz="2400" b="1" dirty="0">
                <a:solidFill>
                  <a:schemeClr val="bg1"/>
                </a:solidFill>
                <a:cs typeface="Segoe UI" pitchFamily="18" charset="0"/>
              </a:rPr>
              <a:t>системы учета и построения баланса </a:t>
            </a:r>
            <a:r>
              <a:rPr lang="ru-RU" altLang="zh-CN" sz="2400" b="1" dirty="0" smtClean="0">
                <a:solidFill>
                  <a:schemeClr val="bg1"/>
                </a:solidFill>
                <a:cs typeface="Segoe UI" pitchFamily="18" charset="0"/>
              </a:rPr>
              <a:t>энергоресурсов</a:t>
            </a:r>
            <a:endParaRPr lang="ru-RU" altLang="zh-CN" sz="2400" b="1" dirty="0">
              <a:solidFill>
                <a:schemeClr val="bg1"/>
              </a:solidFill>
              <a:cs typeface="Segoe UI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560" y="8514184"/>
            <a:ext cx="576064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800" y="438199"/>
            <a:ext cx="1368152" cy="1555818"/>
          </a:xfrm>
          <a:prstGeom prst="rect">
            <a:avLst/>
          </a:prstGeom>
        </p:spPr>
      </p:pic>
      <p:sp>
        <p:nvSpPr>
          <p:cNvPr id="9" name="Freeform 3"/>
          <p:cNvSpPr/>
          <p:nvPr/>
        </p:nvSpPr>
        <p:spPr>
          <a:xfrm>
            <a:off x="1390800" y="12623800"/>
            <a:ext cx="21890432" cy="210864"/>
          </a:xfrm>
          <a:custGeom>
            <a:avLst/>
            <a:gdLst>
              <a:gd name="connsiteX0" fmla="*/ 6350 w 18284976"/>
              <a:gd name="connsiteY0" fmla="*/ 6350 h 25400"/>
              <a:gd name="connsiteX1" fmla="*/ 18278626 w 18284976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76" h="25400">
                <a:moveTo>
                  <a:pt x="6350" y="6350"/>
                </a:moveTo>
                <a:lnTo>
                  <a:pt x="18278626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390800" y="2078262"/>
            <a:ext cx="21890432" cy="99218"/>
          </a:xfrm>
          <a:custGeom>
            <a:avLst/>
            <a:gdLst>
              <a:gd name="connsiteX0" fmla="*/ 6350 w 18284989"/>
              <a:gd name="connsiteY0" fmla="*/ 6350 h 25400"/>
              <a:gd name="connsiteX1" fmla="*/ 18278639 w 1828498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284989" h="25400">
                <a:moveTo>
                  <a:pt x="6350" y="6350"/>
                </a:moveTo>
                <a:lnTo>
                  <a:pt x="18278639" y="6350"/>
                </a:lnTo>
              </a:path>
            </a:pathLst>
          </a:custGeom>
          <a:ln w="12700">
            <a:solidFill>
              <a:srgbClr val="005909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"/>
          <p:cNvSpPr txBox="1"/>
          <p:nvPr/>
        </p:nvSpPr>
        <p:spPr>
          <a:xfrm>
            <a:off x="1441818" y="834414"/>
            <a:ext cx="17230902" cy="72584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5300"/>
              </a:lnSpc>
              <a:tabLst/>
            </a:pPr>
            <a:r>
              <a:rPr lang="ru-RU" altLang="zh-CN" sz="4800" b="1" dirty="0">
                <a:solidFill>
                  <a:srgbClr val="002060"/>
                </a:solidFill>
                <a:latin typeface="Segoe UI" pitchFamily="18" charset="0"/>
                <a:cs typeface="Segoe UI" pitchFamily="18" charset="0"/>
              </a:rPr>
              <a:t>Услуги в сфере водоподготовки и водоочистки </a:t>
            </a:r>
            <a:endParaRPr lang="en-US" altLang="zh-CN" sz="4800" b="1" dirty="0">
              <a:solidFill>
                <a:srgbClr val="002060"/>
              </a:solidFill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12" name="Picture 2" descr="D: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000" y="881336"/>
            <a:ext cx="2005680" cy="94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0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7396</TotalTime>
  <Words>2251</Words>
  <Application>Microsoft Office PowerPoint</Application>
  <PresentationFormat>Произвольный</PresentationFormat>
  <Paragraphs>267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ＭＳ Ｐゴシック</vt:lpstr>
      <vt:lpstr>宋体</vt:lpstr>
      <vt:lpstr>Agency FB</vt:lpstr>
      <vt:lpstr>Arial</vt:lpstr>
      <vt:lpstr>Calibri</vt:lpstr>
      <vt:lpstr>MS Mincho</vt:lpstr>
      <vt:lpstr>Segoe UI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Соболев Евгений Андреевич</dc:creator>
  <cp:lastModifiedBy>Evgeny Sobolev</cp:lastModifiedBy>
  <cp:revision>408</cp:revision>
  <cp:lastPrinted>2019-02-15T10:27:28Z</cp:lastPrinted>
  <dcterms:created xsi:type="dcterms:W3CDTF">2006-08-16T00:00:00Z</dcterms:created>
  <dcterms:modified xsi:type="dcterms:W3CDTF">2021-05-14T11:55:36Z</dcterms:modified>
</cp:coreProperties>
</file>